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6858000" cx="9144000"/>
  <p:notesSz cx="6858000" cy="9144000"/>
  <p:embeddedFontLst>
    <p:embeddedFont>
      <p:font typeface="Palatino Linotype"/>
      <p:regular r:id="rId83"/>
      <p:bold r:id="rId84"/>
      <p:italic r:id="rId85"/>
      <p:boldItalic r:id="rId86"/>
    </p:embeddedFont>
    <p:embeddedFont>
      <p:font typeface="Old Standard TT"/>
      <p:regular r:id="rId87"/>
      <p:bold r:id="rId88"/>
      <p: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90" roundtripDataSignature="AMtx7miUxqTszH5TaayuVFsGz1DoQ7es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alatinoLinotype-bold.fntdata"/><Relationship Id="rId83" Type="http://schemas.openxmlformats.org/officeDocument/2006/relationships/font" Target="fonts/PalatinoLinotype-regular.fntdata"/><Relationship Id="rId42" Type="http://schemas.openxmlformats.org/officeDocument/2006/relationships/slide" Target="slides/slide37.xml"/><Relationship Id="rId86" Type="http://schemas.openxmlformats.org/officeDocument/2006/relationships/font" Target="fonts/PalatinoLinotype-boldItalic.fntdata"/><Relationship Id="rId41" Type="http://schemas.openxmlformats.org/officeDocument/2006/relationships/slide" Target="slides/slide36.xml"/><Relationship Id="rId85" Type="http://schemas.openxmlformats.org/officeDocument/2006/relationships/font" Target="fonts/PalatinoLinotype-italic.fntdata"/><Relationship Id="rId44" Type="http://schemas.openxmlformats.org/officeDocument/2006/relationships/slide" Target="slides/slide39.xml"/><Relationship Id="rId88" Type="http://schemas.openxmlformats.org/officeDocument/2006/relationships/font" Target="fonts/OldStandardTT-bold.fntdata"/><Relationship Id="rId43" Type="http://schemas.openxmlformats.org/officeDocument/2006/relationships/slide" Target="slides/slide38.xml"/><Relationship Id="rId87" Type="http://schemas.openxmlformats.org/officeDocument/2006/relationships/font" Target="fonts/OldStandardTT-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ldStandardTT-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8" name="Google Shape;6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9" name="Google Shape;69;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RM INSTITUTE OF SCIENCE AND TECHNOLOGY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3a908e490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f3a908e490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f3a908e490_0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3a908e490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f3a908e490_0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f3a908e490_0_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3a908e490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f3a908e490_0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f3a908e490_0_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87c6a5056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1187c6a5056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1187c6a5056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87c6a5056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1187c6a5056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1187c6a5056_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87c6a5056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1187c6a5056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1187c6a5056_0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87c6a5056_0_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187c6a5056_0_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1187c6a5056_0_1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87c6a5056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1187c6a5056_0_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1187c6a5056_0_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87c6a5056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1187c6a5056_0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g1187c6a5056_0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87c6a5056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1187c6a5056_0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1187c6a5056_0_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6343928e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g116343928e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g116343928e0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87c6a5056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1187c6a5056_0_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1187c6a5056_0_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87c6a5056_0_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1187c6a5056_0_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1187c6a5056_0_1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87c6a5056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1187c6a5056_0_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1187c6a5056_0_1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87c6a5056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1187c6a5056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1187c6a5056_0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87c6a5056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1187c6a5056_0_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1187c6a5056_0_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87c6a5056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1187c6a5056_0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1187c6a5056_0_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87c6a5056_0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1187c6a5056_0_2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1187c6a5056_0_2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87c6a5056_0_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1187c6a5056_0_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1187c6a5056_0_2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87c6a5056_0_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1187c6a5056_0_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1187c6a5056_0_2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87c6a5056_0_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1187c6a5056_0_2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1187c6a5056_0_2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87c6a5056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1187c6a5056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g1187c6a5056_0_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87c6a5056_0_2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1187c6a5056_0_2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1187c6a5056_0_2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87c6a5056_0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1187c6a5056_0_2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g1187c6a5056_0_2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87c6a5056_0_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1187c6a5056_0_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1187c6a5056_0_2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187c6a5056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1187c6a5056_0_3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1187c6a5056_0_3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87c6a5056_0_3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1187c6a5056_0_3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g1187c6a5056_0_3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87c6a5056_0_3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1187c6a5056_0_3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1187c6a5056_0_3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87c6a5056_0_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1187c6a5056_0_3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1187c6a5056_0_3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87c6a5056_0_3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1187c6a5056_0_3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g1187c6a5056_0_3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87c6a5056_0_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1187c6a5056_0_3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g1187c6a5056_0_3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87c6a5056_0_3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1187c6a5056_0_3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g1187c6a5056_0_3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95b441c0c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1195b441c0c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1195b441c0c_0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87c6a5056_0_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1187c6a5056_0_3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1187c6a5056_0_3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87c6a5056_0_3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1187c6a5056_0_3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g1187c6a5056_0_3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87c6a5056_0_4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1187c6a5056_0_4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1187c6a5056_0_4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87c6a5056_0_4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1187c6a5056_0_4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g1187c6a5056_0_4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87c6a5056_0_4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g1187c6a5056_0_4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g1187c6a5056_0_4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87c6a5056_0_4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1187c6a5056_0_4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1187c6a5056_0_4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87c6a5056_0_4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1187c6a5056_0_4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g1187c6a5056_0_4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87c6a5056_0_4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1187c6a5056_0_4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1187c6a5056_0_4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87c6a5056_0_4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1187c6a5056_0_4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g1187c6a5056_0_4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87c6a5056_0_5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1187c6a5056_0_5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g1187c6a5056_0_5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87c6a505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1187c6a505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g1187c6a505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187c6a5056_0_5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1187c6a5056_0_5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g1187c6a5056_0_5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87c6a5056_0_5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g1187c6a5056_0_5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g1187c6a5056_0_5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87c6a5056_0_5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1187c6a5056_0_5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g1187c6a5056_0_5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87c6a5056_0_5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1187c6a5056_0_5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g1187c6a5056_0_5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187c6a5056_0_5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g1187c6a5056_0_5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g1187c6a5056_0_5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7c6a5056_0_5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g1187c6a5056_0_5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g1187c6a5056_0_5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87c6a5056_0_5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1187c6a5056_0_5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g1187c6a5056_0_5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87c6a5056_0_5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1187c6a5056_0_5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g1187c6a5056_0_5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87c6a5056_0_6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1187c6a5056_0_6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 name="Google Shape;636;g1187c6a5056_0_6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87c6a5056_0_6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1187c6a5056_0_6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g1187c6a5056_0_6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87c6a5056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1187c6a5056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1187c6a5056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87c6a5056_0_6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g1187c6a5056_0_6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g1187c6a5056_0_6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87c6a5056_0_6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1187c6a5056_0_6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g1187c6a5056_0_6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87c6a5056_0_6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g1187c6a5056_0_6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g1187c6a5056_0_6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87c6a5056_0_6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g1187c6a5056_0_6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g1187c6a5056_0_6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187c6a5056_0_6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g1187c6a5056_0_6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g1187c6a5056_0_6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187c6a5056_0_6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g1187c6a5056_0_6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g1187c6a5056_0_6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187c6a5056_0_6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g1187c6a5056_0_6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g1187c6a5056_0_6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187c6a5056_0_6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1187c6a5056_0_6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g1187c6a5056_0_6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187c6a5056_0_7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1187c6a5056_0_7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g1187c6a5056_0_7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87c6a5056_0_7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g1187c6a5056_0_7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g1187c6a5056_0_7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87c6a5056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1187c6a5056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1187c6a5056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187c6a5056_0_7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g1187c6a5056_0_7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g1187c6a5056_0_7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187c6a5056_0_7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1187c6a5056_0_7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g1187c6a5056_0_7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87c6a5056_0_7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1187c6a5056_0_7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1187c6a5056_0_7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187c6a5056_0_7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g1187c6a5056_0_7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g1187c6a5056_0_7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87c6a5056_0_8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g1187c6a5056_0_8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6" name="Google Shape;786;g1187c6a5056_0_8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187c6a5056_0_8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g1187c6a5056_0_8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5" name="Google Shape;795;g1187c6a5056_0_8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187c6a5056_0_8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1187c6a5056_0_8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g1187c6a5056_0_8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187c6a5056_0_8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g1187c6a5056_0_8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g1187c6a5056_0_8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95b441c0c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1195b441c0c_0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1195b441c0c_0_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968741352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11968741352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11968741352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14b69d8012_0_254"/>
          <p:cNvSpPr/>
          <p:nvPr/>
        </p:nvSpPr>
        <p:spPr>
          <a:xfrm>
            <a:off x="0" y="133"/>
            <a:ext cx="9144000" cy="228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 name="Google Shape;15;g114b69d8012_0_254"/>
          <p:cNvCxnSpPr/>
          <p:nvPr/>
        </p:nvCxnSpPr>
        <p:spPr>
          <a:xfrm>
            <a:off x="641934" y="4796667"/>
            <a:ext cx="390300" cy="0"/>
          </a:xfrm>
          <a:prstGeom prst="straightConnector1">
            <a:avLst/>
          </a:prstGeom>
          <a:noFill/>
          <a:ln cap="flat" cmpd="sng" w="28575">
            <a:solidFill>
              <a:schemeClr val="accent1"/>
            </a:solidFill>
            <a:prstDash val="solid"/>
            <a:round/>
            <a:headEnd len="sm" w="sm" type="none"/>
            <a:tailEnd len="sm" w="sm" type="none"/>
          </a:ln>
        </p:spPr>
      </p:cxnSp>
      <p:sp>
        <p:nvSpPr>
          <p:cNvPr id="16" name="Google Shape;16;g114b69d8012_0_254"/>
          <p:cNvSpPr txBox="1"/>
          <p:nvPr>
            <p:ph type="ctrTitle"/>
          </p:nvPr>
        </p:nvSpPr>
        <p:spPr>
          <a:xfrm>
            <a:off x="512700" y="2524400"/>
            <a:ext cx="8118600" cy="20304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accent1"/>
              </a:buClr>
              <a:buSzPts val="4200"/>
              <a:buNone/>
              <a:defRPr sz="4200">
                <a:solidFill>
                  <a:schemeClr val="accent1"/>
                </a:solidFill>
              </a:defRPr>
            </a:lvl1pPr>
            <a:lvl2pPr lvl="1" rtl="0" algn="l">
              <a:lnSpc>
                <a:spcPct val="100000"/>
              </a:lnSpc>
              <a:spcBef>
                <a:spcPts val="0"/>
              </a:spcBef>
              <a:spcAft>
                <a:spcPts val="0"/>
              </a:spcAft>
              <a:buClr>
                <a:schemeClr val="accent1"/>
              </a:buClr>
              <a:buSzPts val="4200"/>
              <a:buNone/>
              <a:defRPr sz="4200">
                <a:solidFill>
                  <a:schemeClr val="accent1"/>
                </a:solidFill>
              </a:defRPr>
            </a:lvl2pPr>
            <a:lvl3pPr lvl="2" rtl="0" algn="l">
              <a:lnSpc>
                <a:spcPct val="100000"/>
              </a:lnSpc>
              <a:spcBef>
                <a:spcPts val="0"/>
              </a:spcBef>
              <a:spcAft>
                <a:spcPts val="0"/>
              </a:spcAft>
              <a:buClr>
                <a:schemeClr val="accent1"/>
              </a:buClr>
              <a:buSzPts val="4200"/>
              <a:buNone/>
              <a:defRPr sz="4200">
                <a:solidFill>
                  <a:schemeClr val="accent1"/>
                </a:solidFill>
              </a:defRPr>
            </a:lvl3pPr>
            <a:lvl4pPr lvl="3" rtl="0" algn="l">
              <a:lnSpc>
                <a:spcPct val="100000"/>
              </a:lnSpc>
              <a:spcBef>
                <a:spcPts val="0"/>
              </a:spcBef>
              <a:spcAft>
                <a:spcPts val="0"/>
              </a:spcAft>
              <a:buClr>
                <a:schemeClr val="accent1"/>
              </a:buClr>
              <a:buSzPts val="4200"/>
              <a:buNone/>
              <a:defRPr sz="4200">
                <a:solidFill>
                  <a:schemeClr val="accent1"/>
                </a:solidFill>
              </a:defRPr>
            </a:lvl4pPr>
            <a:lvl5pPr lvl="4" rtl="0" algn="l">
              <a:lnSpc>
                <a:spcPct val="100000"/>
              </a:lnSpc>
              <a:spcBef>
                <a:spcPts val="0"/>
              </a:spcBef>
              <a:spcAft>
                <a:spcPts val="0"/>
              </a:spcAft>
              <a:buClr>
                <a:schemeClr val="accent1"/>
              </a:buClr>
              <a:buSzPts val="4200"/>
              <a:buNone/>
              <a:defRPr sz="4200">
                <a:solidFill>
                  <a:schemeClr val="accent1"/>
                </a:solidFill>
              </a:defRPr>
            </a:lvl5pPr>
            <a:lvl6pPr lvl="5" rtl="0" algn="l">
              <a:lnSpc>
                <a:spcPct val="100000"/>
              </a:lnSpc>
              <a:spcBef>
                <a:spcPts val="0"/>
              </a:spcBef>
              <a:spcAft>
                <a:spcPts val="0"/>
              </a:spcAft>
              <a:buClr>
                <a:schemeClr val="accent1"/>
              </a:buClr>
              <a:buSzPts val="4200"/>
              <a:buNone/>
              <a:defRPr sz="4200">
                <a:solidFill>
                  <a:schemeClr val="accent1"/>
                </a:solidFill>
              </a:defRPr>
            </a:lvl6pPr>
            <a:lvl7pPr lvl="6" rtl="0" algn="l">
              <a:lnSpc>
                <a:spcPct val="100000"/>
              </a:lnSpc>
              <a:spcBef>
                <a:spcPts val="0"/>
              </a:spcBef>
              <a:spcAft>
                <a:spcPts val="0"/>
              </a:spcAft>
              <a:buClr>
                <a:schemeClr val="accent1"/>
              </a:buClr>
              <a:buSzPts val="4200"/>
              <a:buNone/>
              <a:defRPr sz="4200">
                <a:solidFill>
                  <a:schemeClr val="accent1"/>
                </a:solidFill>
              </a:defRPr>
            </a:lvl7pPr>
            <a:lvl8pPr lvl="7" rtl="0" algn="l">
              <a:lnSpc>
                <a:spcPct val="100000"/>
              </a:lnSpc>
              <a:spcBef>
                <a:spcPts val="0"/>
              </a:spcBef>
              <a:spcAft>
                <a:spcPts val="0"/>
              </a:spcAft>
              <a:buClr>
                <a:schemeClr val="accent1"/>
              </a:buClr>
              <a:buSzPts val="4200"/>
              <a:buNone/>
              <a:defRPr sz="4200">
                <a:solidFill>
                  <a:schemeClr val="accent1"/>
                </a:solidFill>
              </a:defRPr>
            </a:lvl8pPr>
            <a:lvl9pPr lvl="8" rtl="0"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7" name="Google Shape;17;g114b69d8012_0_254"/>
          <p:cNvSpPr txBox="1"/>
          <p:nvPr>
            <p:ph idx="1" type="subTitle"/>
          </p:nvPr>
        </p:nvSpPr>
        <p:spPr>
          <a:xfrm>
            <a:off x="512700" y="5120852"/>
            <a:ext cx="8118600" cy="1050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accent2"/>
              </a:buClr>
              <a:buSzPts val="2400"/>
              <a:buNone/>
              <a:defRPr sz="2400">
                <a:solidFill>
                  <a:schemeClr val="accent2"/>
                </a:solidFill>
              </a:defRPr>
            </a:lvl1pPr>
            <a:lvl2pPr lvl="1" rtl="0" algn="l">
              <a:lnSpc>
                <a:spcPct val="100000"/>
              </a:lnSpc>
              <a:spcBef>
                <a:spcPts val="0"/>
              </a:spcBef>
              <a:spcAft>
                <a:spcPts val="0"/>
              </a:spcAft>
              <a:buClr>
                <a:schemeClr val="accent2"/>
              </a:buClr>
              <a:buSzPts val="2400"/>
              <a:buNone/>
              <a:defRPr sz="2400">
                <a:solidFill>
                  <a:schemeClr val="accent2"/>
                </a:solidFill>
              </a:defRPr>
            </a:lvl2pPr>
            <a:lvl3pPr lvl="2" rtl="0" algn="l">
              <a:lnSpc>
                <a:spcPct val="100000"/>
              </a:lnSpc>
              <a:spcBef>
                <a:spcPts val="0"/>
              </a:spcBef>
              <a:spcAft>
                <a:spcPts val="0"/>
              </a:spcAft>
              <a:buClr>
                <a:schemeClr val="accent2"/>
              </a:buClr>
              <a:buSzPts val="2400"/>
              <a:buNone/>
              <a:defRPr sz="2400">
                <a:solidFill>
                  <a:schemeClr val="accent2"/>
                </a:solidFill>
              </a:defRPr>
            </a:lvl3pPr>
            <a:lvl4pPr lvl="3" rtl="0" algn="l">
              <a:lnSpc>
                <a:spcPct val="100000"/>
              </a:lnSpc>
              <a:spcBef>
                <a:spcPts val="0"/>
              </a:spcBef>
              <a:spcAft>
                <a:spcPts val="0"/>
              </a:spcAft>
              <a:buClr>
                <a:schemeClr val="accent2"/>
              </a:buClr>
              <a:buSzPts val="2400"/>
              <a:buNone/>
              <a:defRPr sz="2400">
                <a:solidFill>
                  <a:schemeClr val="accent2"/>
                </a:solidFill>
              </a:defRPr>
            </a:lvl4pPr>
            <a:lvl5pPr lvl="4" rtl="0" algn="l">
              <a:lnSpc>
                <a:spcPct val="100000"/>
              </a:lnSpc>
              <a:spcBef>
                <a:spcPts val="0"/>
              </a:spcBef>
              <a:spcAft>
                <a:spcPts val="0"/>
              </a:spcAft>
              <a:buClr>
                <a:schemeClr val="accent2"/>
              </a:buClr>
              <a:buSzPts val="2400"/>
              <a:buNone/>
              <a:defRPr sz="2400">
                <a:solidFill>
                  <a:schemeClr val="accent2"/>
                </a:solidFill>
              </a:defRPr>
            </a:lvl5pPr>
            <a:lvl6pPr lvl="5" rtl="0" algn="l">
              <a:lnSpc>
                <a:spcPct val="100000"/>
              </a:lnSpc>
              <a:spcBef>
                <a:spcPts val="0"/>
              </a:spcBef>
              <a:spcAft>
                <a:spcPts val="0"/>
              </a:spcAft>
              <a:buClr>
                <a:schemeClr val="accent2"/>
              </a:buClr>
              <a:buSzPts val="2400"/>
              <a:buNone/>
              <a:defRPr sz="2400">
                <a:solidFill>
                  <a:schemeClr val="accent2"/>
                </a:solidFill>
              </a:defRPr>
            </a:lvl6pPr>
            <a:lvl7pPr lvl="6" rtl="0" algn="l">
              <a:lnSpc>
                <a:spcPct val="100000"/>
              </a:lnSpc>
              <a:spcBef>
                <a:spcPts val="0"/>
              </a:spcBef>
              <a:spcAft>
                <a:spcPts val="0"/>
              </a:spcAft>
              <a:buClr>
                <a:schemeClr val="accent2"/>
              </a:buClr>
              <a:buSzPts val="2400"/>
              <a:buNone/>
              <a:defRPr sz="2400">
                <a:solidFill>
                  <a:schemeClr val="accent2"/>
                </a:solidFill>
              </a:defRPr>
            </a:lvl7pPr>
            <a:lvl8pPr lvl="7" rtl="0" algn="l">
              <a:lnSpc>
                <a:spcPct val="100000"/>
              </a:lnSpc>
              <a:spcBef>
                <a:spcPts val="0"/>
              </a:spcBef>
              <a:spcAft>
                <a:spcPts val="0"/>
              </a:spcAft>
              <a:buClr>
                <a:schemeClr val="accent2"/>
              </a:buClr>
              <a:buSzPts val="2400"/>
              <a:buNone/>
              <a:defRPr sz="2400">
                <a:solidFill>
                  <a:schemeClr val="accent2"/>
                </a:solidFill>
              </a:defRPr>
            </a:lvl8pPr>
            <a:lvl9pPr lvl="8" rtl="0"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8" name="Google Shape;18;g114b69d8012_0_25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g114b69d8012_0_291"/>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58" name="Google Shape;58;g114b69d8012_0_29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g114b69d8012_0_294"/>
          <p:cNvSpPr txBox="1"/>
          <p:nvPr>
            <p:ph hasCustomPrompt="1" type="title"/>
          </p:nvPr>
        </p:nvSpPr>
        <p:spPr>
          <a:xfrm>
            <a:off x="311700" y="1386200"/>
            <a:ext cx="8520600" cy="2808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4000"/>
              <a:buNone/>
              <a:defRPr b="1" sz="14000"/>
            </a:lvl1pPr>
            <a:lvl2pPr lvl="1" rtl="0" algn="ctr">
              <a:lnSpc>
                <a:spcPct val="100000"/>
              </a:lnSpc>
              <a:spcBef>
                <a:spcPts val="0"/>
              </a:spcBef>
              <a:spcAft>
                <a:spcPts val="0"/>
              </a:spcAft>
              <a:buSzPts val="14000"/>
              <a:buNone/>
              <a:defRPr b="1" sz="14000"/>
            </a:lvl2pPr>
            <a:lvl3pPr lvl="2" rtl="0" algn="ctr">
              <a:lnSpc>
                <a:spcPct val="100000"/>
              </a:lnSpc>
              <a:spcBef>
                <a:spcPts val="0"/>
              </a:spcBef>
              <a:spcAft>
                <a:spcPts val="0"/>
              </a:spcAft>
              <a:buSzPts val="14000"/>
              <a:buNone/>
              <a:defRPr b="1" sz="14000"/>
            </a:lvl3pPr>
            <a:lvl4pPr lvl="3" rtl="0" algn="ctr">
              <a:lnSpc>
                <a:spcPct val="100000"/>
              </a:lnSpc>
              <a:spcBef>
                <a:spcPts val="0"/>
              </a:spcBef>
              <a:spcAft>
                <a:spcPts val="0"/>
              </a:spcAft>
              <a:buSzPts val="14000"/>
              <a:buNone/>
              <a:defRPr b="1" sz="14000"/>
            </a:lvl4pPr>
            <a:lvl5pPr lvl="4" rtl="0" algn="ctr">
              <a:lnSpc>
                <a:spcPct val="100000"/>
              </a:lnSpc>
              <a:spcBef>
                <a:spcPts val="0"/>
              </a:spcBef>
              <a:spcAft>
                <a:spcPts val="0"/>
              </a:spcAft>
              <a:buSzPts val="14000"/>
              <a:buNone/>
              <a:defRPr b="1" sz="14000"/>
            </a:lvl5pPr>
            <a:lvl6pPr lvl="5" rtl="0" algn="ctr">
              <a:lnSpc>
                <a:spcPct val="100000"/>
              </a:lnSpc>
              <a:spcBef>
                <a:spcPts val="0"/>
              </a:spcBef>
              <a:spcAft>
                <a:spcPts val="0"/>
              </a:spcAft>
              <a:buSzPts val="14000"/>
              <a:buNone/>
              <a:defRPr b="1" sz="14000"/>
            </a:lvl6pPr>
            <a:lvl7pPr lvl="6" rtl="0" algn="ctr">
              <a:lnSpc>
                <a:spcPct val="100000"/>
              </a:lnSpc>
              <a:spcBef>
                <a:spcPts val="0"/>
              </a:spcBef>
              <a:spcAft>
                <a:spcPts val="0"/>
              </a:spcAft>
              <a:buSzPts val="14000"/>
              <a:buNone/>
              <a:defRPr b="1" sz="14000"/>
            </a:lvl7pPr>
            <a:lvl8pPr lvl="7" rtl="0" algn="ctr">
              <a:lnSpc>
                <a:spcPct val="100000"/>
              </a:lnSpc>
              <a:spcBef>
                <a:spcPts val="0"/>
              </a:spcBef>
              <a:spcAft>
                <a:spcPts val="0"/>
              </a:spcAft>
              <a:buSzPts val="14000"/>
              <a:buNone/>
              <a:defRPr b="1" sz="14000"/>
            </a:lvl8pPr>
            <a:lvl9pPr lvl="8" rtl="0" algn="ctr">
              <a:lnSpc>
                <a:spcPct val="100000"/>
              </a:lnSpc>
              <a:spcBef>
                <a:spcPts val="0"/>
              </a:spcBef>
              <a:spcAft>
                <a:spcPts val="0"/>
              </a:spcAft>
              <a:buSzPts val="14000"/>
              <a:buNone/>
              <a:defRPr b="1" sz="14000"/>
            </a:lvl9pPr>
          </a:lstStyle>
          <a:p>
            <a:r>
              <a:t>xx%</a:t>
            </a:r>
          </a:p>
        </p:txBody>
      </p:sp>
      <p:sp>
        <p:nvSpPr>
          <p:cNvPr id="61" name="Google Shape;61;g114b69d8012_0_294"/>
          <p:cNvSpPr txBox="1"/>
          <p:nvPr>
            <p:ph idx="1" type="body"/>
          </p:nvPr>
        </p:nvSpPr>
        <p:spPr>
          <a:xfrm>
            <a:off x="311700" y="4304567"/>
            <a:ext cx="8520600" cy="17343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62" name="Google Shape;62;g114b69d8012_0_29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g114b69d8012_0_29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g114b69d8012_0_3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 name="Google Shape;21;g114b69d8012_0_30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2" name="Google Shape;22;g114b69d8012_0_30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g114b69d8012_0_30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g114b69d8012_0_30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eorgia"/>
                <a:ea typeface="Georgia"/>
                <a:cs typeface="Georgia"/>
                <a:sym typeface="Georgi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eorgia"/>
                <a:ea typeface="Georgia"/>
                <a:cs typeface="Georgia"/>
                <a:sym typeface="Georgi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eorgia"/>
                <a:ea typeface="Georgia"/>
                <a:cs typeface="Georgia"/>
                <a:sym typeface="Georgi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eorgia"/>
                <a:ea typeface="Georgia"/>
                <a:cs typeface="Georgia"/>
                <a:sym typeface="Georgi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eorgia"/>
                <a:ea typeface="Georgia"/>
                <a:cs typeface="Georgia"/>
                <a:sym typeface="Georgi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eorgia"/>
                <a:ea typeface="Georgia"/>
                <a:cs typeface="Georgia"/>
                <a:sym typeface="Georgi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eorgia"/>
                <a:ea typeface="Georgia"/>
                <a:cs typeface="Georgia"/>
                <a:sym typeface="Georgi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eorgia"/>
                <a:ea typeface="Georgia"/>
                <a:cs typeface="Georgia"/>
                <a:sym typeface="Georgi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cxnSp>
        <p:nvCxnSpPr>
          <p:cNvPr id="26" name="Google Shape;26;g114b69d8012_0_260"/>
          <p:cNvCxnSpPr/>
          <p:nvPr/>
        </p:nvCxnSpPr>
        <p:spPr>
          <a:xfrm>
            <a:off x="641934" y="4796667"/>
            <a:ext cx="390300" cy="0"/>
          </a:xfrm>
          <a:prstGeom prst="straightConnector1">
            <a:avLst/>
          </a:prstGeom>
          <a:noFill/>
          <a:ln cap="flat" cmpd="sng" w="28575">
            <a:solidFill>
              <a:schemeClr val="lt2"/>
            </a:solidFill>
            <a:prstDash val="solid"/>
            <a:round/>
            <a:headEnd len="sm" w="sm" type="none"/>
            <a:tailEnd len="sm" w="sm" type="none"/>
          </a:ln>
        </p:spPr>
      </p:cxnSp>
      <p:sp>
        <p:nvSpPr>
          <p:cNvPr id="27" name="Google Shape;27;g114b69d8012_0_260"/>
          <p:cNvSpPr txBox="1"/>
          <p:nvPr>
            <p:ph type="title"/>
          </p:nvPr>
        </p:nvSpPr>
        <p:spPr>
          <a:xfrm>
            <a:off x="512700" y="2524400"/>
            <a:ext cx="8118600" cy="20304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accent1"/>
              </a:buClr>
              <a:buSzPts val="6000"/>
              <a:buNone/>
              <a:defRPr sz="6000">
                <a:solidFill>
                  <a:schemeClr val="accent1"/>
                </a:solidFill>
              </a:defRPr>
            </a:lvl1pPr>
            <a:lvl2pPr lvl="1" rtl="0" algn="l">
              <a:lnSpc>
                <a:spcPct val="100000"/>
              </a:lnSpc>
              <a:spcBef>
                <a:spcPts val="0"/>
              </a:spcBef>
              <a:spcAft>
                <a:spcPts val="0"/>
              </a:spcAft>
              <a:buClr>
                <a:schemeClr val="accent1"/>
              </a:buClr>
              <a:buSzPts val="6000"/>
              <a:buNone/>
              <a:defRPr sz="6000">
                <a:solidFill>
                  <a:schemeClr val="accent1"/>
                </a:solidFill>
              </a:defRPr>
            </a:lvl2pPr>
            <a:lvl3pPr lvl="2" rtl="0" algn="l">
              <a:lnSpc>
                <a:spcPct val="100000"/>
              </a:lnSpc>
              <a:spcBef>
                <a:spcPts val="0"/>
              </a:spcBef>
              <a:spcAft>
                <a:spcPts val="0"/>
              </a:spcAft>
              <a:buClr>
                <a:schemeClr val="accent1"/>
              </a:buClr>
              <a:buSzPts val="6000"/>
              <a:buNone/>
              <a:defRPr sz="6000">
                <a:solidFill>
                  <a:schemeClr val="accent1"/>
                </a:solidFill>
              </a:defRPr>
            </a:lvl3pPr>
            <a:lvl4pPr lvl="3" rtl="0" algn="l">
              <a:lnSpc>
                <a:spcPct val="100000"/>
              </a:lnSpc>
              <a:spcBef>
                <a:spcPts val="0"/>
              </a:spcBef>
              <a:spcAft>
                <a:spcPts val="0"/>
              </a:spcAft>
              <a:buClr>
                <a:schemeClr val="accent1"/>
              </a:buClr>
              <a:buSzPts val="6000"/>
              <a:buNone/>
              <a:defRPr sz="6000">
                <a:solidFill>
                  <a:schemeClr val="accent1"/>
                </a:solidFill>
              </a:defRPr>
            </a:lvl4pPr>
            <a:lvl5pPr lvl="4" rtl="0" algn="l">
              <a:lnSpc>
                <a:spcPct val="100000"/>
              </a:lnSpc>
              <a:spcBef>
                <a:spcPts val="0"/>
              </a:spcBef>
              <a:spcAft>
                <a:spcPts val="0"/>
              </a:spcAft>
              <a:buClr>
                <a:schemeClr val="accent1"/>
              </a:buClr>
              <a:buSzPts val="6000"/>
              <a:buNone/>
              <a:defRPr sz="6000">
                <a:solidFill>
                  <a:schemeClr val="accent1"/>
                </a:solidFill>
              </a:defRPr>
            </a:lvl5pPr>
            <a:lvl6pPr lvl="5" rtl="0" algn="l">
              <a:lnSpc>
                <a:spcPct val="100000"/>
              </a:lnSpc>
              <a:spcBef>
                <a:spcPts val="0"/>
              </a:spcBef>
              <a:spcAft>
                <a:spcPts val="0"/>
              </a:spcAft>
              <a:buClr>
                <a:schemeClr val="accent1"/>
              </a:buClr>
              <a:buSzPts val="6000"/>
              <a:buNone/>
              <a:defRPr sz="6000">
                <a:solidFill>
                  <a:schemeClr val="accent1"/>
                </a:solidFill>
              </a:defRPr>
            </a:lvl6pPr>
            <a:lvl7pPr lvl="6" rtl="0" algn="l">
              <a:lnSpc>
                <a:spcPct val="100000"/>
              </a:lnSpc>
              <a:spcBef>
                <a:spcPts val="0"/>
              </a:spcBef>
              <a:spcAft>
                <a:spcPts val="0"/>
              </a:spcAft>
              <a:buClr>
                <a:schemeClr val="accent1"/>
              </a:buClr>
              <a:buSzPts val="6000"/>
              <a:buNone/>
              <a:defRPr sz="6000">
                <a:solidFill>
                  <a:schemeClr val="accent1"/>
                </a:solidFill>
              </a:defRPr>
            </a:lvl7pPr>
            <a:lvl8pPr lvl="7" rtl="0" algn="l">
              <a:lnSpc>
                <a:spcPct val="100000"/>
              </a:lnSpc>
              <a:spcBef>
                <a:spcPts val="0"/>
              </a:spcBef>
              <a:spcAft>
                <a:spcPts val="0"/>
              </a:spcAft>
              <a:buClr>
                <a:schemeClr val="accent1"/>
              </a:buClr>
              <a:buSzPts val="6000"/>
              <a:buNone/>
              <a:defRPr sz="6000">
                <a:solidFill>
                  <a:schemeClr val="accent1"/>
                </a:solidFill>
              </a:defRPr>
            </a:lvl8pPr>
            <a:lvl9pPr lvl="8" rtl="0"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8" name="Google Shape;28;g114b69d8012_0_26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g114b69d8012_0_264"/>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g114b69d8012_0_264"/>
          <p:cNvSpPr txBox="1"/>
          <p:nvPr>
            <p:ph type="title"/>
          </p:nvPr>
        </p:nvSpPr>
        <p:spPr>
          <a:xfrm>
            <a:off x="311700" y="593367"/>
            <a:ext cx="8520600" cy="817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 name="Google Shape;32;g114b69d8012_0_264"/>
          <p:cNvSpPr txBox="1"/>
          <p:nvPr>
            <p:ph idx="1" type="body"/>
          </p:nvPr>
        </p:nvSpPr>
        <p:spPr>
          <a:xfrm>
            <a:off x="311700" y="1562133"/>
            <a:ext cx="8520600" cy="45297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3" name="Google Shape;33;g114b69d8012_0_26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g114b69d8012_0_269"/>
          <p:cNvSpPr txBox="1"/>
          <p:nvPr>
            <p:ph type="title"/>
          </p:nvPr>
        </p:nvSpPr>
        <p:spPr>
          <a:xfrm>
            <a:off x="311700" y="593367"/>
            <a:ext cx="8520600" cy="817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6" name="Google Shape;36;g114b69d8012_0_269"/>
          <p:cNvSpPr txBox="1"/>
          <p:nvPr>
            <p:ph idx="1" type="body"/>
          </p:nvPr>
        </p:nvSpPr>
        <p:spPr>
          <a:xfrm>
            <a:off x="311700" y="1562233"/>
            <a:ext cx="3999900" cy="45297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7" name="Google Shape;37;g114b69d8012_0_269"/>
          <p:cNvSpPr txBox="1"/>
          <p:nvPr>
            <p:ph idx="2" type="body"/>
          </p:nvPr>
        </p:nvSpPr>
        <p:spPr>
          <a:xfrm>
            <a:off x="4832400" y="1562233"/>
            <a:ext cx="3999900" cy="45297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8" name="Google Shape;38;g114b69d8012_0_26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g114b69d8012_0_274"/>
          <p:cNvSpPr txBox="1"/>
          <p:nvPr>
            <p:ph type="title"/>
          </p:nvPr>
        </p:nvSpPr>
        <p:spPr>
          <a:xfrm>
            <a:off x="311700" y="593367"/>
            <a:ext cx="8520600" cy="817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 name="Google Shape;41;g114b69d8012_0_27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g114b69d8012_0_277"/>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4" name="Google Shape;44;g114b69d8012_0_277"/>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5" name="Google Shape;45;g114b69d8012_0_27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g114b69d8012_0_281"/>
          <p:cNvSpPr txBox="1"/>
          <p:nvPr>
            <p:ph type="title"/>
          </p:nvPr>
        </p:nvSpPr>
        <p:spPr>
          <a:xfrm>
            <a:off x="490250" y="701800"/>
            <a:ext cx="5604000" cy="5454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accent1"/>
              </a:buClr>
              <a:buSzPts val="5400"/>
              <a:buNone/>
              <a:defRPr sz="5400">
                <a:solidFill>
                  <a:schemeClr val="accent1"/>
                </a:solidFill>
              </a:defRPr>
            </a:lvl1pPr>
            <a:lvl2pPr lvl="1" rtl="0" algn="l">
              <a:lnSpc>
                <a:spcPct val="100000"/>
              </a:lnSpc>
              <a:spcBef>
                <a:spcPts val="0"/>
              </a:spcBef>
              <a:spcAft>
                <a:spcPts val="0"/>
              </a:spcAft>
              <a:buClr>
                <a:schemeClr val="accent1"/>
              </a:buClr>
              <a:buSzPts val="5400"/>
              <a:buNone/>
              <a:defRPr sz="5400">
                <a:solidFill>
                  <a:schemeClr val="accent1"/>
                </a:solidFill>
              </a:defRPr>
            </a:lvl2pPr>
            <a:lvl3pPr lvl="2" rtl="0" algn="l">
              <a:lnSpc>
                <a:spcPct val="100000"/>
              </a:lnSpc>
              <a:spcBef>
                <a:spcPts val="0"/>
              </a:spcBef>
              <a:spcAft>
                <a:spcPts val="0"/>
              </a:spcAft>
              <a:buClr>
                <a:schemeClr val="accent1"/>
              </a:buClr>
              <a:buSzPts val="5400"/>
              <a:buNone/>
              <a:defRPr sz="5400">
                <a:solidFill>
                  <a:schemeClr val="accent1"/>
                </a:solidFill>
              </a:defRPr>
            </a:lvl3pPr>
            <a:lvl4pPr lvl="3" rtl="0" algn="l">
              <a:lnSpc>
                <a:spcPct val="100000"/>
              </a:lnSpc>
              <a:spcBef>
                <a:spcPts val="0"/>
              </a:spcBef>
              <a:spcAft>
                <a:spcPts val="0"/>
              </a:spcAft>
              <a:buClr>
                <a:schemeClr val="accent1"/>
              </a:buClr>
              <a:buSzPts val="5400"/>
              <a:buNone/>
              <a:defRPr sz="5400">
                <a:solidFill>
                  <a:schemeClr val="accent1"/>
                </a:solidFill>
              </a:defRPr>
            </a:lvl4pPr>
            <a:lvl5pPr lvl="4" rtl="0" algn="l">
              <a:lnSpc>
                <a:spcPct val="100000"/>
              </a:lnSpc>
              <a:spcBef>
                <a:spcPts val="0"/>
              </a:spcBef>
              <a:spcAft>
                <a:spcPts val="0"/>
              </a:spcAft>
              <a:buClr>
                <a:schemeClr val="accent1"/>
              </a:buClr>
              <a:buSzPts val="5400"/>
              <a:buNone/>
              <a:defRPr sz="5400">
                <a:solidFill>
                  <a:schemeClr val="accent1"/>
                </a:solidFill>
              </a:defRPr>
            </a:lvl5pPr>
            <a:lvl6pPr lvl="5" rtl="0" algn="l">
              <a:lnSpc>
                <a:spcPct val="100000"/>
              </a:lnSpc>
              <a:spcBef>
                <a:spcPts val="0"/>
              </a:spcBef>
              <a:spcAft>
                <a:spcPts val="0"/>
              </a:spcAft>
              <a:buClr>
                <a:schemeClr val="accent1"/>
              </a:buClr>
              <a:buSzPts val="5400"/>
              <a:buNone/>
              <a:defRPr sz="5400">
                <a:solidFill>
                  <a:schemeClr val="accent1"/>
                </a:solidFill>
              </a:defRPr>
            </a:lvl6pPr>
            <a:lvl7pPr lvl="6" rtl="0" algn="l">
              <a:lnSpc>
                <a:spcPct val="100000"/>
              </a:lnSpc>
              <a:spcBef>
                <a:spcPts val="0"/>
              </a:spcBef>
              <a:spcAft>
                <a:spcPts val="0"/>
              </a:spcAft>
              <a:buClr>
                <a:schemeClr val="accent1"/>
              </a:buClr>
              <a:buSzPts val="5400"/>
              <a:buNone/>
              <a:defRPr sz="5400">
                <a:solidFill>
                  <a:schemeClr val="accent1"/>
                </a:solidFill>
              </a:defRPr>
            </a:lvl7pPr>
            <a:lvl8pPr lvl="7" rtl="0" algn="l">
              <a:lnSpc>
                <a:spcPct val="100000"/>
              </a:lnSpc>
              <a:spcBef>
                <a:spcPts val="0"/>
              </a:spcBef>
              <a:spcAft>
                <a:spcPts val="0"/>
              </a:spcAft>
              <a:buClr>
                <a:schemeClr val="accent1"/>
              </a:buClr>
              <a:buSzPts val="5400"/>
              <a:buNone/>
              <a:defRPr sz="5400">
                <a:solidFill>
                  <a:schemeClr val="accent1"/>
                </a:solidFill>
              </a:defRPr>
            </a:lvl8pPr>
            <a:lvl9pPr lvl="8" rtl="0"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48" name="Google Shape;48;g114b69d8012_0_28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g114b69d8012_0_284"/>
          <p:cNvSpPr/>
          <p:nvPr/>
        </p:nvSpPr>
        <p:spPr>
          <a:xfrm>
            <a:off x="4572000" y="-33"/>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 name="Google Shape;51;g114b69d8012_0_284"/>
          <p:cNvCxnSpPr/>
          <p:nvPr/>
        </p:nvCxnSpPr>
        <p:spPr>
          <a:xfrm>
            <a:off x="5029675" y="5994000"/>
            <a:ext cx="686400" cy="0"/>
          </a:xfrm>
          <a:prstGeom prst="straightConnector1">
            <a:avLst/>
          </a:prstGeom>
          <a:noFill/>
          <a:ln cap="flat" cmpd="sng" w="19050">
            <a:solidFill>
              <a:schemeClr val="lt2"/>
            </a:solidFill>
            <a:prstDash val="solid"/>
            <a:round/>
            <a:headEnd len="sm" w="sm" type="none"/>
            <a:tailEnd len="sm" w="sm" type="none"/>
          </a:ln>
        </p:spPr>
      </p:cxnSp>
      <p:sp>
        <p:nvSpPr>
          <p:cNvPr id="52" name="Google Shape;52;g114b69d8012_0_284"/>
          <p:cNvSpPr txBox="1"/>
          <p:nvPr>
            <p:ph type="title"/>
          </p:nvPr>
        </p:nvSpPr>
        <p:spPr>
          <a:xfrm>
            <a:off x="265500" y="1843133"/>
            <a:ext cx="4045200" cy="1777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2"/>
              </a:buClr>
              <a:buSzPts val="4200"/>
              <a:buNone/>
              <a:defRPr sz="4200">
                <a:solidFill>
                  <a:schemeClr val="lt2"/>
                </a:solidFill>
              </a:defRPr>
            </a:lvl1pPr>
            <a:lvl2pPr lvl="1" rtl="0" algn="ctr">
              <a:lnSpc>
                <a:spcPct val="100000"/>
              </a:lnSpc>
              <a:spcBef>
                <a:spcPts val="0"/>
              </a:spcBef>
              <a:spcAft>
                <a:spcPts val="0"/>
              </a:spcAft>
              <a:buClr>
                <a:schemeClr val="lt2"/>
              </a:buClr>
              <a:buSzPts val="4200"/>
              <a:buNone/>
              <a:defRPr sz="4200">
                <a:solidFill>
                  <a:schemeClr val="lt2"/>
                </a:solidFill>
              </a:defRPr>
            </a:lvl2pPr>
            <a:lvl3pPr lvl="2" rtl="0" algn="ctr">
              <a:lnSpc>
                <a:spcPct val="100000"/>
              </a:lnSpc>
              <a:spcBef>
                <a:spcPts val="0"/>
              </a:spcBef>
              <a:spcAft>
                <a:spcPts val="0"/>
              </a:spcAft>
              <a:buClr>
                <a:schemeClr val="lt2"/>
              </a:buClr>
              <a:buSzPts val="4200"/>
              <a:buNone/>
              <a:defRPr sz="4200">
                <a:solidFill>
                  <a:schemeClr val="lt2"/>
                </a:solidFill>
              </a:defRPr>
            </a:lvl3pPr>
            <a:lvl4pPr lvl="3" rtl="0" algn="ctr">
              <a:lnSpc>
                <a:spcPct val="100000"/>
              </a:lnSpc>
              <a:spcBef>
                <a:spcPts val="0"/>
              </a:spcBef>
              <a:spcAft>
                <a:spcPts val="0"/>
              </a:spcAft>
              <a:buClr>
                <a:schemeClr val="lt2"/>
              </a:buClr>
              <a:buSzPts val="4200"/>
              <a:buNone/>
              <a:defRPr sz="4200">
                <a:solidFill>
                  <a:schemeClr val="lt2"/>
                </a:solidFill>
              </a:defRPr>
            </a:lvl4pPr>
            <a:lvl5pPr lvl="4" rtl="0" algn="ctr">
              <a:lnSpc>
                <a:spcPct val="100000"/>
              </a:lnSpc>
              <a:spcBef>
                <a:spcPts val="0"/>
              </a:spcBef>
              <a:spcAft>
                <a:spcPts val="0"/>
              </a:spcAft>
              <a:buClr>
                <a:schemeClr val="lt2"/>
              </a:buClr>
              <a:buSzPts val="4200"/>
              <a:buNone/>
              <a:defRPr sz="4200">
                <a:solidFill>
                  <a:schemeClr val="lt2"/>
                </a:solidFill>
              </a:defRPr>
            </a:lvl5pPr>
            <a:lvl6pPr lvl="5" rtl="0" algn="ctr">
              <a:lnSpc>
                <a:spcPct val="100000"/>
              </a:lnSpc>
              <a:spcBef>
                <a:spcPts val="0"/>
              </a:spcBef>
              <a:spcAft>
                <a:spcPts val="0"/>
              </a:spcAft>
              <a:buClr>
                <a:schemeClr val="lt2"/>
              </a:buClr>
              <a:buSzPts val="4200"/>
              <a:buNone/>
              <a:defRPr sz="4200">
                <a:solidFill>
                  <a:schemeClr val="lt2"/>
                </a:solidFill>
              </a:defRPr>
            </a:lvl6pPr>
            <a:lvl7pPr lvl="6" rtl="0" algn="ctr">
              <a:lnSpc>
                <a:spcPct val="100000"/>
              </a:lnSpc>
              <a:spcBef>
                <a:spcPts val="0"/>
              </a:spcBef>
              <a:spcAft>
                <a:spcPts val="0"/>
              </a:spcAft>
              <a:buClr>
                <a:schemeClr val="lt2"/>
              </a:buClr>
              <a:buSzPts val="4200"/>
              <a:buNone/>
              <a:defRPr sz="4200">
                <a:solidFill>
                  <a:schemeClr val="lt2"/>
                </a:solidFill>
              </a:defRPr>
            </a:lvl7pPr>
            <a:lvl8pPr lvl="7" rtl="0" algn="ctr">
              <a:lnSpc>
                <a:spcPct val="100000"/>
              </a:lnSpc>
              <a:spcBef>
                <a:spcPts val="0"/>
              </a:spcBef>
              <a:spcAft>
                <a:spcPts val="0"/>
              </a:spcAft>
              <a:buClr>
                <a:schemeClr val="lt2"/>
              </a:buClr>
              <a:buSzPts val="4200"/>
              <a:buNone/>
              <a:defRPr sz="4200">
                <a:solidFill>
                  <a:schemeClr val="lt2"/>
                </a:solidFill>
              </a:defRPr>
            </a:lvl8pPr>
            <a:lvl9pPr lvl="8" rtl="0" algn="ctr">
              <a:lnSpc>
                <a:spcPct val="100000"/>
              </a:lnSpc>
              <a:spcBef>
                <a:spcPts val="0"/>
              </a:spcBef>
              <a:spcAft>
                <a:spcPts val="0"/>
              </a:spcAft>
              <a:buClr>
                <a:schemeClr val="lt2"/>
              </a:buClr>
              <a:buSzPts val="4200"/>
              <a:buNone/>
              <a:defRPr sz="4200">
                <a:solidFill>
                  <a:schemeClr val="lt2"/>
                </a:solidFill>
              </a:defRPr>
            </a:lvl9pPr>
          </a:lstStyle>
          <a:p/>
        </p:txBody>
      </p:sp>
      <p:sp>
        <p:nvSpPr>
          <p:cNvPr id="53" name="Google Shape;53;g114b69d8012_0_284"/>
          <p:cNvSpPr txBox="1"/>
          <p:nvPr>
            <p:ph idx="1" type="subTitle"/>
          </p:nvPr>
        </p:nvSpPr>
        <p:spPr>
          <a:xfrm>
            <a:off x="265500" y="3692001"/>
            <a:ext cx="4045200" cy="17940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 name="Google Shape;54;g114b69d8012_0_284"/>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accent1"/>
              </a:buClr>
              <a:buSzPts val="1800"/>
              <a:buChar char="●"/>
              <a:defRPr>
                <a:solidFill>
                  <a:schemeClr val="accent1"/>
                </a:solidFill>
              </a:defRPr>
            </a:lvl1pPr>
            <a:lvl2pPr indent="-317500" lvl="1" marL="914400" rtl="0" algn="l">
              <a:lnSpc>
                <a:spcPct val="115000"/>
              </a:lnSpc>
              <a:spcBef>
                <a:spcPts val="0"/>
              </a:spcBef>
              <a:spcAft>
                <a:spcPts val="0"/>
              </a:spcAft>
              <a:buClr>
                <a:schemeClr val="accent1"/>
              </a:buClr>
              <a:buSzPts val="1400"/>
              <a:buChar char="○"/>
              <a:defRPr>
                <a:solidFill>
                  <a:schemeClr val="accent1"/>
                </a:solidFill>
              </a:defRPr>
            </a:lvl2pPr>
            <a:lvl3pPr indent="-317500" lvl="2" marL="1371600" rtl="0" algn="l">
              <a:lnSpc>
                <a:spcPct val="115000"/>
              </a:lnSpc>
              <a:spcBef>
                <a:spcPts val="0"/>
              </a:spcBef>
              <a:spcAft>
                <a:spcPts val="0"/>
              </a:spcAft>
              <a:buClr>
                <a:schemeClr val="accent1"/>
              </a:buClr>
              <a:buSzPts val="1400"/>
              <a:buChar char="■"/>
              <a:defRPr>
                <a:solidFill>
                  <a:schemeClr val="accent1"/>
                </a:solidFill>
              </a:defRPr>
            </a:lvl3pPr>
            <a:lvl4pPr indent="-317500" lvl="3" marL="1828800" rtl="0" algn="l">
              <a:lnSpc>
                <a:spcPct val="115000"/>
              </a:lnSpc>
              <a:spcBef>
                <a:spcPts val="0"/>
              </a:spcBef>
              <a:spcAft>
                <a:spcPts val="0"/>
              </a:spcAft>
              <a:buClr>
                <a:schemeClr val="accent1"/>
              </a:buClr>
              <a:buSzPts val="1400"/>
              <a:buChar char="●"/>
              <a:defRPr>
                <a:solidFill>
                  <a:schemeClr val="accent1"/>
                </a:solidFill>
              </a:defRPr>
            </a:lvl4pPr>
            <a:lvl5pPr indent="-317500" lvl="4" marL="2286000" rtl="0" algn="l">
              <a:lnSpc>
                <a:spcPct val="115000"/>
              </a:lnSpc>
              <a:spcBef>
                <a:spcPts val="0"/>
              </a:spcBef>
              <a:spcAft>
                <a:spcPts val="0"/>
              </a:spcAft>
              <a:buClr>
                <a:schemeClr val="accent1"/>
              </a:buClr>
              <a:buSzPts val="1400"/>
              <a:buChar char="○"/>
              <a:defRPr>
                <a:solidFill>
                  <a:schemeClr val="accent1"/>
                </a:solidFill>
              </a:defRPr>
            </a:lvl5pPr>
            <a:lvl6pPr indent="-317500" lvl="5" marL="2743200" rtl="0" algn="l">
              <a:lnSpc>
                <a:spcPct val="115000"/>
              </a:lnSpc>
              <a:spcBef>
                <a:spcPts val="0"/>
              </a:spcBef>
              <a:spcAft>
                <a:spcPts val="0"/>
              </a:spcAft>
              <a:buClr>
                <a:schemeClr val="accent1"/>
              </a:buClr>
              <a:buSzPts val="1400"/>
              <a:buChar char="■"/>
              <a:defRPr>
                <a:solidFill>
                  <a:schemeClr val="accent1"/>
                </a:solidFill>
              </a:defRPr>
            </a:lvl6pPr>
            <a:lvl7pPr indent="-317500" lvl="6" marL="3200400" rtl="0" algn="l">
              <a:lnSpc>
                <a:spcPct val="115000"/>
              </a:lnSpc>
              <a:spcBef>
                <a:spcPts val="0"/>
              </a:spcBef>
              <a:spcAft>
                <a:spcPts val="0"/>
              </a:spcAft>
              <a:buClr>
                <a:schemeClr val="accent1"/>
              </a:buClr>
              <a:buSzPts val="1400"/>
              <a:buChar char="●"/>
              <a:defRPr>
                <a:solidFill>
                  <a:schemeClr val="accent1"/>
                </a:solidFill>
              </a:defRPr>
            </a:lvl7pPr>
            <a:lvl8pPr indent="-317500" lvl="7" marL="3657600" rtl="0" algn="l">
              <a:lnSpc>
                <a:spcPct val="115000"/>
              </a:lnSpc>
              <a:spcBef>
                <a:spcPts val="0"/>
              </a:spcBef>
              <a:spcAft>
                <a:spcPts val="0"/>
              </a:spcAft>
              <a:buClr>
                <a:schemeClr val="accent1"/>
              </a:buClr>
              <a:buSzPts val="1400"/>
              <a:buChar char="○"/>
              <a:defRPr>
                <a:solidFill>
                  <a:schemeClr val="accent1"/>
                </a:solidFill>
              </a:defRPr>
            </a:lvl8pPr>
            <a:lvl9pPr indent="-317500" lvl="8" marL="4114800" rtl="0" algn="l">
              <a:lnSpc>
                <a:spcPct val="115000"/>
              </a:lnSpc>
              <a:spcBef>
                <a:spcPts val="0"/>
              </a:spcBef>
              <a:spcAft>
                <a:spcPts val="0"/>
              </a:spcAft>
              <a:buClr>
                <a:schemeClr val="accent1"/>
              </a:buClr>
              <a:buSzPts val="1400"/>
              <a:buChar char="■"/>
              <a:defRPr>
                <a:solidFill>
                  <a:schemeClr val="accent1"/>
                </a:solidFill>
              </a:defRPr>
            </a:lvl9pPr>
          </a:lstStyle>
          <a:p/>
        </p:txBody>
      </p:sp>
      <p:sp>
        <p:nvSpPr>
          <p:cNvPr id="55" name="Google Shape;55;g114b69d8012_0_28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rgbClr val="DD7E6B"/>
        </a:solidFill>
      </p:bgPr>
    </p:bg>
    <p:spTree>
      <p:nvGrpSpPr>
        <p:cNvPr id="9" name="Shape 9"/>
        <p:cNvGrpSpPr/>
        <p:nvPr/>
      </p:nvGrpSpPr>
      <p:grpSpPr>
        <a:xfrm>
          <a:off x="0" y="0"/>
          <a:ext cx="0" cy="0"/>
          <a:chOff x="0" y="0"/>
          <a:chExt cx="0" cy="0"/>
        </a:xfrm>
      </p:grpSpPr>
      <p:sp>
        <p:nvSpPr>
          <p:cNvPr id="10" name="Google Shape;10;g114b69d8012_0_250"/>
          <p:cNvSpPr txBox="1"/>
          <p:nvPr>
            <p:ph type="title"/>
          </p:nvPr>
        </p:nvSpPr>
        <p:spPr>
          <a:xfrm>
            <a:off x="311700" y="593367"/>
            <a:ext cx="8520600" cy="8175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11" name="Google Shape;11;g114b69d8012_0_250"/>
          <p:cNvSpPr txBox="1"/>
          <p:nvPr>
            <p:ph idx="1" type="body"/>
          </p:nvPr>
        </p:nvSpPr>
        <p:spPr>
          <a:xfrm>
            <a:off x="311700" y="1562133"/>
            <a:ext cx="8520600" cy="4529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12" name="Google Shape;12;g114b69d8012_0_25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wipe dir="d"/>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analyticsvidhya.com/blog/2017/09/understaing-support-vector-machine-example-code/"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archive.ics.uci.edu/ml/datasets/letter+recogni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F022BA"/>
              </a:buClr>
              <a:buSzPct val="146665"/>
              <a:buFont typeface="Georgia"/>
              <a:buNone/>
            </a:pPr>
            <a:r>
              <a:t/>
            </a:r>
            <a:endParaRPr b="1">
              <a:solidFill>
                <a:srgbClr val="F022BA"/>
              </a:solidFill>
            </a:endParaRPr>
          </a:p>
          <a:p>
            <a:pPr indent="0" lvl="0" marL="0" rtl="0" algn="ctr">
              <a:lnSpc>
                <a:spcPct val="100000"/>
              </a:lnSpc>
              <a:spcBef>
                <a:spcPts val="0"/>
              </a:spcBef>
              <a:spcAft>
                <a:spcPts val="0"/>
              </a:spcAft>
              <a:buClr>
                <a:srgbClr val="F022BA"/>
              </a:buClr>
              <a:buSzPct val="146665"/>
              <a:buFont typeface="Georgia"/>
              <a:buNone/>
            </a:pPr>
            <a:r>
              <a:t/>
            </a:r>
            <a:endParaRPr b="1">
              <a:solidFill>
                <a:srgbClr val="F022BA"/>
              </a:solidFill>
            </a:endParaRPr>
          </a:p>
          <a:p>
            <a:pPr indent="0" lvl="0" marL="0" rtl="0" algn="ctr">
              <a:lnSpc>
                <a:spcPct val="100000"/>
              </a:lnSpc>
              <a:spcBef>
                <a:spcPts val="0"/>
              </a:spcBef>
              <a:spcAft>
                <a:spcPts val="0"/>
              </a:spcAft>
              <a:buClr>
                <a:srgbClr val="F022BA"/>
              </a:buClr>
              <a:buSzPct val="146665"/>
              <a:buFont typeface="Georgia"/>
              <a:buNone/>
            </a:pPr>
            <a:r>
              <a:t/>
            </a:r>
            <a:endParaRPr b="1">
              <a:solidFill>
                <a:srgbClr val="F022BA"/>
              </a:solidFill>
            </a:endParaRPr>
          </a:p>
          <a:p>
            <a:pPr indent="0" lvl="0" marL="0" rtl="0" algn="ctr">
              <a:lnSpc>
                <a:spcPct val="100000"/>
              </a:lnSpc>
              <a:spcBef>
                <a:spcPts val="0"/>
              </a:spcBef>
              <a:spcAft>
                <a:spcPts val="0"/>
              </a:spcAft>
              <a:buClr>
                <a:srgbClr val="F022BA"/>
              </a:buClr>
              <a:buSzPct val="146665"/>
              <a:buFont typeface="Georgia"/>
              <a:buNone/>
            </a:pPr>
            <a:r>
              <a:t/>
            </a:r>
            <a:endParaRPr b="1">
              <a:solidFill>
                <a:srgbClr val="F022BA"/>
              </a:solidFill>
            </a:endParaRPr>
          </a:p>
          <a:p>
            <a:pPr indent="0" lvl="0" marL="0" rtl="0" algn="ctr">
              <a:lnSpc>
                <a:spcPct val="100000"/>
              </a:lnSpc>
              <a:spcBef>
                <a:spcPts val="0"/>
              </a:spcBef>
              <a:spcAft>
                <a:spcPts val="0"/>
              </a:spcAft>
              <a:buClr>
                <a:srgbClr val="F022BA"/>
              </a:buClr>
              <a:buSzPct val="146665"/>
              <a:buFont typeface="Georgia"/>
              <a:buNone/>
            </a:pPr>
            <a:r>
              <a:t/>
            </a:r>
            <a:endParaRPr b="1">
              <a:solidFill>
                <a:srgbClr val="F022BA"/>
              </a:solidFill>
            </a:endParaRPr>
          </a:p>
          <a:p>
            <a:pPr indent="0" lvl="0" marL="0" rtl="0" algn="ctr">
              <a:lnSpc>
                <a:spcPct val="100000"/>
              </a:lnSpc>
              <a:spcBef>
                <a:spcPts val="0"/>
              </a:spcBef>
              <a:spcAft>
                <a:spcPts val="0"/>
              </a:spcAft>
              <a:buClr>
                <a:srgbClr val="F022BA"/>
              </a:buClr>
              <a:buSzPct val="146665"/>
              <a:buFont typeface="Georgia"/>
              <a:buNone/>
            </a:pPr>
            <a:r>
              <a:t/>
            </a:r>
            <a:endParaRPr b="1">
              <a:solidFill>
                <a:srgbClr val="F022BA"/>
              </a:solidFill>
            </a:endParaRPr>
          </a:p>
          <a:p>
            <a:pPr indent="0" lvl="0" marL="0" rtl="0" algn="ctr">
              <a:lnSpc>
                <a:spcPct val="100000"/>
              </a:lnSpc>
              <a:spcBef>
                <a:spcPts val="0"/>
              </a:spcBef>
              <a:spcAft>
                <a:spcPts val="0"/>
              </a:spcAft>
              <a:buClr>
                <a:srgbClr val="F022BA"/>
              </a:buClr>
              <a:buSzPct val="146665"/>
              <a:buFont typeface="Georgia"/>
              <a:buNone/>
            </a:pPr>
            <a:r>
              <a:t/>
            </a:r>
            <a:endParaRPr b="1">
              <a:solidFill>
                <a:srgbClr val="F022BA"/>
              </a:solidFill>
            </a:endParaRPr>
          </a:p>
          <a:p>
            <a:pPr indent="0" lvl="0" marL="0" rtl="0" algn="ctr">
              <a:lnSpc>
                <a:spcPct val="100000"/>
              </a:lnSpc>
              <a:spcBef>
                <a:spcPts val="0"/>
              </a:spcBef>
              <a:spcAft>
                <a:spcPts val="0"/>
              </a:spcAft>
              <a:buClr>
                <a:srgbClr val="F022BA"/>
              </a:buClr>
              <a:buSzPct val="146665"/>
              <a:buFont typeface="Georgia"/>
              <a:buNone/>
            </a:pPr>
            <a:r>
              <a:t/>
            </a:r>
            <a:endParaRPr b="1">
              <a:solidFill>
                <a:srgbClr val="F022BA"/>
              </a:solidFill>
            </a:endParaRPr>
          </a:p>
          <a:p>
            <a:pPr indent="0" lvl="0" marL="0" rtl="0" algn="ctr">
              <a:lnSpc>
                <a:spcPct val="100000"/>
              </a:lnSpc>
              <a:spcBef>
                <a:spcPts val="0"/>
              </a:spcBef>
              <a:spcAft>
                <a:spcPts val="0"/>
              </a:spcAft>
              <a:buClr>
                <a:srgbClr val="F022BA"/>
              </a:buClr>
              <a:buSzPct val="55849"/>
              <a:buFont typeface="Georgia"/>
              <a:buNone/>
            </a:pPr>
            <a:r>
              <a:t/>
            </a:r>
            <a:endParaRPr b="1" sz="8288">
              <a:solidFill>
                <a:srgbClr val="000000"/>
              </a:solidFill>
            </a:endParaRPr>
          </a:p>
        </p:txBody>
      </p:sp>
      <p:sp>
        <p:nvSpPr>
          <p:cNvPr id="72" name="Google Shape;72;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022BA"/>
              </a:buClr>
              <a:buSzPts val="4629"/>
              <a:buNone/>
            </a:pPr>
            <a:r>
              <a:t/>
            </a:r>
            <a:endParaRPr b="1" sz="2988">
              <a:latin typeface="Times New Roman"/>
              <a:ea typeface="Times New Roman"/>
              <a:cs typeface="Times New Roman"/>
              <a:sym typeface="Times New Roman"/>
            </a:endParaRPr>
          </a:p>
          <a:p>
            <a:pPr indent="0" lvl="0" marL="0" rtl="0" algn="ctr">
              <a:spcBef>
                <a:spcPts val="0"/>
              </a:spcBef>
              <a:spcAft>
                <a:spcPts val="0"/>
              </a:spcAft>
              <a:buClr>
                <a:srgbClr val="F022BA"/>
              </a:buClr>
              <a:buSzPts val="4629"/>
              <a:buNone/>
            </a:pPr>
            <a:r>
              <a:t/>
            </a:r>
            <a:endParaRPr b="1" sz="2988">
              <a:latin typeface="Times New Roman"/>
              <a:ea typeface="Times New Roman"/>
              <a:cs typeface="Times New Roman"/>
              <a:sym typeface="Times New Roman"/>
            </a:endParaRPr>
          </a:p>
          <a:p>
            <a:pPr indent="0" lvl="0" marL="0" rtl="0" algn="ctr">
              <a:spcBef>
                <a:spcPts val="0"/>
              </a:spcBef>
              <a:spcAft>
                <a:spcPts val="0"/>
              </a:spcAft>
              <a:buClr>
                <a:srgbClr val="F022BA"/>
              </a:buClr>
              <a:buSzPts val="4629"/>
              <a:buNone/>
            </a:pPr>
            <a:r>
              <a:rPr b="1" lang="en-US" sz="2988">
                <a:latin typeface="Times New Roman"/>
                <a:ea typeface="Times New Roman"/>
                <a:cs typeface="Times New Roman"/>
                <a:sym typeface="Times New Roman"/>
              </a:rPr>
              <a:t>Unit - IV</a:t>
            </a:r>
            <a:endParaRPr b="1" sz="2988">
              <a:latin typeface="Times New Roman"/>
              <a:ea typeface="Times New Roman"/>
              <a:cs typeface="Times New Roman"/>
              <a:sym typeface="Times New Roman"/>
            </a:endParaRPr>
          </a:p>
          <a:p>
            <a:pPr indent="0" lvl="0" marL="0" rtl="0" algn="ctr">
              <a:spcBef>
                <a:spcPts val="0"/>
              </a:spcBef>
              <a:spcAft>
                <a:spcPts val="0"/>
              </a:spcAft>
              <a:buClr>
                <a:srgbClr val="F022BA"/>
              </a:buClr>
              <a:buSzPts val="4629"/>
              <a:buFont typeface="Georgia"/>
              <a:buNone/>
            </a:pPr>
            <a:r>
              <a:rPr b="1" lang="en-US" sz="2988">
                <a:latin typeface="Times New Roman"/>
                <a:ea typeface="Times New Roman"/>
                <a:cs typeface="Times New Roman"/>
                <a:sym typeface="Times New Roman"/>
              </a:rPr>
              <a:t>Support Vector Machines and </a:t>
            </a:r>
            <a:endParaRPr b="1" sz="2988">
              <a:latin typeface="Times New Roman"/>
              <a:ea typeface="Times New Roman"/>
              <a:cs typeface="Times New Roman"/>
              <a:sym typeface="Times New Roman"/>
            </a:endParaRPr>
          </a:p>
          <a:p>
            <a:pPr indent="0" lvl="0" marL="0" rtl="0" algn="ctr">
              <a:spcBef>
                <a:spcPts val="0"/>
              </a:spcBef>
              <a:spcAft>
                <a:spcPts val="0"/>
              </a:spcAft>
              <a:buClr>
                <a:srgbClr val="F022BA"/>
              </a:buClr>
              <a:buSzPts val="4629"/>
              <a:buFont typeface="Georgia"/>
              <a:buNone/>
            </a:pPr>
            <a:r>
              <a:rPr b="1" lang="en-US" sz="2988">
                <a:latin typeface="Times New Roman"/>
                <a:ea typeface="Times New Roman"/>
                <a:cs typeface="Times New Roman"/>
                <a:sym typeface="Times New Roman"/>
              </a:rPr>
              <a:t>Artificial Neural Networks</a:t>
            </a:r>
            <a:endParaRPr/>
          </a:p>
        </p:txBody>
      </p:sp>
      <p:sp>
        <p:nvSpPr>
          <p:cNvPr id="73" name="Google Shape;73;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rgbClr val="0000FF"/>
                </a:solidFill>
                <a:latin typeface="Arial"/>
                <a:ea typeface="Arial"/>
                <a:cs typeface="Arial"/>
                <a:sym typeface="Arial"/>
              </a:rPr>
              <a:t>Dr.S.Veena,Associate Professor/CSE</a:t>
            </a:r>
            <a:endParaRPr b="1" i="0" sz="1400" u="none" cap="none" strike="noStrike">
              <a:solidFill>
                <a:srgbClr val="0000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4" name="Google Shape;74;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sz="1200">
                <a:solidFill>
                  <a:srgbClr val="888888"/>
                </a:solidFill>
                <a:latin typeface="Georgia"/>
                <a:ea typeface="Georgia"/>
                <a:cs typeface="Georgia"/>
                <a:sym typeface="Georgia"/>
              </a:rPr>
              <a:t>‹#›</a:t>
            </a:fld>
            <a:endParaRPr sz="1200">
              <a:solidFill>
                <a:srgbClr val="888888"/>
              </a:solidFill>
              <a:latin typeface="Georgia"/>
              <a:ea typeface="Georgia"/>
              <a:cs typeface="Georgia"/>
              <a:sym typeface="Georgia"/>
            </a:endParaRPr>
          </a:p>
        </p:txBody>
      </p:sp>
      <p:pic>
        <p:nvPicPr>
          <p:cNvPr descr="https://lh6.googleusercontent.com/8IDk-vXquORl23XI8uMY5WAf9Bl5t7GXQsBQ-ENsWcEoPsO8R23UM6jcXSOE0T2hOtxIkLZ0TRBb9Ypxf0JCJcsw5nDXaAgPGNw3wJKxlISJ2dCuDBX9x4t8OoA6gAMVZM6JaBw=s0" id="75" name="Google Shape;75;p1"/>
          <p:cNvPicPr preferRelativeResize="0"/>
          <p:nvPr/>
        </p:nvPicPr>
        <p:blipFill rotWithShape="1">
          <a:blip r:embed="rId3">
            <a:alphaModFix/>
          </a:blip>
          <a:srcRect b="0" l="0" r="0" t="0"/>
          <a:stretch/>
        </p:blipFill>
        <p:spPr>
          <a:xfrm>
            <a:off x="155575" y="0"/>
            <a:ext cx="1009650" cy="714375"/>
          </a:xfrm>
          <a:prstGeom prst="rect">
            <a:avLst/>
          </a:prstGeom>
          <a:noFill/>
          <a:ln>
            <a:noFill/>
          </a:ln>
        </p:spPr>
      </p:pic>
      <p:sp>
        <p:nvSpPr>
          <p:cNvPr id="76" name="Google Shape;76;p1"/>
          <p:cNvSpPr txBox="1"/>
          <p:nvPr/>
        </p:nvSpPr>
        <p:spPr>
          <a:xfrm>
            <a:off x="1475656" y="69631"/>
            <a:ext cx="72009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Georgia"/>
                <a:ea typeface="Georgia"/>
                <a:cs typeface="Georgia"/>
                <a:sym typeface="Georgia"/>
              </a:rPr>
              <a:t>SRM INSTITUTE</a:t>
            </a:r>
            <a:r>
              <a:rPr b="1" lang="en-US" sz="1800">
                <a:solidFill>
                  <a:srgbClr val="FF0000"/>
                </a:solidFill>
                <a:latin typeface="Georgia"/>
                <a:ea typeface="Georgia"/>
                <a:cs typeface="Georgia"/>
                <a:sym typeface="Georgia"/>
              </a:rPr>
              <a:t> </a:t>
            </a:r>
            <a:r>
              <a:rPr b="1" i="0" lang="en-US" sz="1800" u="none" cap="none" strike="noStrike">
                <a:solidFill>
                  <a:srgbClr val="FF0000"/>
                </a:solidFill>
                <a:latin typeface="Georgia"/>
                <a:ea typeface="Georgia"/>
                <a:cs typeface="Georgia"/>
                <a:sym typeface="Georgia"/>
              </a:rPr>
              <a:t>OF SCIENCE AND 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Georgia"/>
                <a:ea typeface="Georgia"/>
                <a:cs typeface="Georgia"/>
                <a:sym typeface="Georgia"/>
              </a:rPr>
              <a:t>RAMAPURAM CAMPUS</a:t>
            </a:r>
            <a:endParaRPr b="0" i="0" sz="1800" u="none" cap="none" strike="noStrike">
              <a:solidFill>
                <a:srgbClr val="FF0000"/>
              </a:solidFill>
              <a:latin typeface="Georgia"/>
              <a:ea typeface="Georgia"/>
              <a:cs typeface="Georgia"/>
              <a:sym typeface="Georgia"/>
            </a:endParaRPr>
          </a:p>
        </p:txBody>
      </p:sp>
    </p:spTree>
  </p:cSld>
  <p:clrMapOvr>
    <a:masterClrMapping/>
  </p:clrMapOvr>
  <p:transition>
    <p:wipe dir="d"/>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3a908e490_0_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64" name="Google Shape;164;gf3a908e490_0_1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US"/>
              <a:t>We already know that projection of any vector or another vector is called dot-product. Hence, we take the dot product of x and w vectors. If the dot product is greater than ‘c’ then we can say that the point lies on the right side. If the dot product is less than ‘c’ then the point is on the left side and if the dot product is equal to ‘c’ then the point lies on the decision boundary.</a:t>
            </a:r>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165" name="Google Shape;165;gf3a908e490_0_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66" name="Google Shape;166;gf3a908e490_0_11"/>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167" name="Google Shape;167;gf3a908e490_0_11"/>
          <p:cNvPicPr preferRelativeResize="0"/>
          <p:nvPr/>
        </p:nvPicPr>
        <p:blipFill>
          <a:blip r:embed="rId3">
            <a:alphaModFix/>
          </a:blip>
          <a:stretch>
            <a:fillRect/>
          </a:stretch>
        </p:blipFill>
        <p:spPr>
          <a:xfrm>
            <a:off x="1204913" y="3357563"/>
            <a:ext cx="6734175" cy="1819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f3a908e490_0_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74" name="Google Shape;174;gf3a908e490_0_2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lang="en-US"/>
              <a:t> why did we take this perpendicular vector w to the hyperplane? </a:t>
            </a:r>
            <a:endParaRPr/>
          </a:p>
          <a:p>
            <a:pPr indent="0" lvl="0" marL="0" rtl="0" algn="just">
              <a:spcBef>
                <a:spcPts val="360"/>
              </a:spcBef>
              <a:spcAft>
                <a:spcPts val="0"/>
              </a:spcAft>
              <a:buNone/>
            </a:pPr>
            <a:r>
              <a:rPr lang="en-US"/>
              <a:t>So what we want is the distance of vector X from the decision boundary and there can be infinite points on the boundary to measure the distance from. So that’s why we come to standard, we simply take perpendicular and use it as a reference and then take projections of all the other data points on this perpendicular vector and then compare the distance.</a:t>
            </a:r>
            <a:endParaRPr/>
          </a:p>
          <a:p>
            <a:pPr indent="0" lvl="0" marL="0" rtl="0" algn="just">
              <a:spcBef>
                <a:spcPts val="360"/>
              </a:spcBef>
              <a:spcAft>
                <a:spcPts val="0"/>
              </a:spcAft>
              <a:buNone/>
            </a:pPr>
            <a:r>
              <a:t/>
            </a:r>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175" name="Google Shape;175;gf3a908e490_0_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76" name="Google Shape;176;gf3a908e490_0_2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f3a908e490_0_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83" name="Google Shape;183;gf3a908e490_0_33"/>
          <p:cNvSpPr txBox="1"/>
          <p:nvPr>
            <p:ph idx="1" type="body"/>
          </p:nvPr>
        </p:nvSpPr>
        <p:spPr>
          <a:xfrm>
            <a:off x="457200" y="1600200"/>
            <a:ext cx="4114800" cy="14709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lang="en-US"/>
              <a:t> </a:t>
            </a:r>
            <a:endParaRPr sz="1100">
              <a:latin typeface="Arial"/>
              <a:ea typeface="Arial"/>
              <a:cs typeface="Arial"/>
              <a:sym typeface="Arial"/>
            </a:endParaRPr>
          </a:p>
        </p:txBody>
      </p:sp>
      <p:sp>
        <p:nvSpPr>
          <p:cNvPr id="184" name="Google Shape;184;gf3a908e490_0_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85" name="Google Shape;185;gf3a908e490_0_3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186" name="Google Shape;186;gf3a908e490_0_33"/>
          <p:cNvPicPr preferRelativeResize="0"/>
          <p:nvPr/>
        </p:nvPicPr>
        <p:blipFill>
          <a:blip r:embed="rId3">
            <a:alphaModFix/>
          </a:blip>
          <a:stretch>
            <a:fillRect/>
          </a:stretch>
        </p:blipFill>
        <p:spPr>
          <a:xfrm>
            <a:off x="890600" y="1190625"/>
            <a:ext cx="7667625" cy="2655825"/>
          </a:xfrm>
          <a:prstGeom prst="rect">
            <a:avLst/>
          </a:prstGeom>
          <a:noFill/>
          <a:ln>
            <a:noFill/>
          </a:ln>
        </p:spPr>
      </p:pic>
      <p:pic>
        <p:nvPicPr>
          <p:cNvPr id="187" name="Google Shape;187;gf3a908e490_0_33"/>
          <p:cNvPicPr preferRelativeResize="0"/>
          <p:nvPr/>
        </p:nvPicPr>
        <p:blipFill>
          <a:blip r:embed="rId4">
            <a:alphaModFix/>
          </a:blip>
          <a:stretch>
            <a:fillRect/>
          </a:stretch>
        </p:blipFill>
        <p:spPr>
          <a:xfrm>
            <a:off x="990600" y="3998850"/>
            <a:ext cx="7815475" cy="220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187c6a5056_0_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94" name="Google Shape;194;g1187c6a5056_0_24"/>
          <p:cNvSpPr txBox="1"/>
          <p:nvPr>
            <p:ph idx="1" type="body"/>
          </p:nvPr>
        </p:nvSpPr>
        <p:spPr>
          <a:xfrm>
            <a:off x="457200" y="1600200"/>
            <a:ext cx="8229600" cy="4844100"/>
          </a:xfrm>
          <a:prstGeom prst="rect">
            <a:avLst/>
          </a:prstGeom>
          <a:noFill/>
          <a:ln>
            <a:noFill/>
          </a:ln>
        </p:spPr>
        <p:txBody>
          <a:bodyPr anchorCtr="0" anchor="t" bIns="45700" lIns="91425" spcFirstLastPara="1" rIns="91425" wrap="square" tIns="45700">
            <a:noAutofit/>
          </a:bodyPr>
          <a:lstStyle/>
          <a:p>
            <a:pPr indent="-352425" lvl="0" marL="457200" rtl="0" algn="just">
              <a:spcBef>
                <a:spcPts val="0"/>
              </a:spcBef>
              <a:spcAft>
                <a:spcPts val="0"/>
              </a:spcAft>
              <a:buSzPts val="1950"/>
              <a:buFont typeface="Palatino Linotype"/>
              <a:buChar char="•"/>
            </a:pPr>
            <a:r>
              <a:rPr lang="en-US" sz="1950">
                <a:latin typeface="Palatino Linotype"/>
                <a:ea typeface="Palatino Linotype"/>
                <a:cs typeface="Palatino Linotype"/>
                <a:sym typeface="Palatino Linotype"/>
              </a:rPr>
              <a:t>The mathematical representation of the maximum margin classifier is as follows, which is an optimization problem</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339725" lvl="0" marL="457200" rtl="0" algn="just">
              <a:spcBef>
                <a:spcPts val="0"/>
              </a:spcBef>
              <a:spcAft>
                <a:spcPts val="0"/>
              </a:spcAft>
              <a:buSzPts val="1750"/>
              <a:buFont typeface="Palatino Linotype"/>
              <a:buChar char="•"/>
            </a:pPr>
            <a:r>
              <a:rPr lang="en-US" sz="1750">
                <a:latin typeface="Palatino Linotype"/>
                <a:ea typeface="Palatino Linotype"/>
                <a:cs typeface="Palatino Linotype"/>
                <a:sym typeface="Palatino Linotype"/>
              </a:rPr>
              <a:t>Constraint 2 ensures that observations will be on the correct side of the hyperplane by taking the product of coefficients with x variables and finally, with a class variable indicator.</a:t>
            </a:r>
            <a:endParaRPr sz="17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p:txBody>
      </p:sp>
      <p:sp>
        <p:nvSpPr>
          <p:cNvPr id="195" name="Google Shape;195;g1187c6a5056_0_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96" name="Google Shape;196;g1187c6a5056_0_24"/>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197" name="Google Shape;197;g1187c6a5056_0_24"/>
          <p:cNvPicPr preferRelativeResize="0"/>
          <p:nvPr/>
        </p:nvPicPr>
        <p:blipFill>
          <a:blip r:embed="rId3">
            <a:alphaModFix/>
          </a:blip>
          <a:stretch>
            <a:fillRect/>
          </a:stretch>
        </p:blipFill>
        <p:spPr>
          <a:xfrm>
            <a:off x="2597200" y="3213478"/>
            <a:ext cx="3429000" cy="501125"/>
          </a:xfrm>
          <a:prstGeom prst="rect">
            <a:avLst/>
          </a:prstGeom>
          <a:noFill/>
          <a:ln>
            <a:noFill/>
          </a:ln>
        </p:spPr>
      </p:pic>
      <p:pic>
        <p:nvPicPr>
          <p:cNvPr id="198" name="Google Shape;198;g1187c6a5056_0_24"/>
          <p:cNvPicPr preferRelativeResize="0"/>
          <p:nvPr/>
        </p:nvPicPr>
        <p:blipFill>
          <a:blip r:embed="rId4">
            <a:alphaModFix/>
          </a:blip>
          <a:stretch>
            <a:fillRect/>
          </a:stretch>
        </p:blipFill>
        <p:spPr>
          <a:xfrm>
            <a:off x="2131375" y="3907938"/>
            <a:ext cx="4576326" cy="622800"/>
          </a:xfrm>
          <a:prstGeom prst="rect">
            <a:avLst/>
          </a:prstGeom>
          <a:noFill/>
          <a:ln>
            <a:noFill/>
          </a:ln>
        </p:spPr>
      </p:pic>
      <p:pic>
        <p:nvPicPr>
          <p:cNvPr id="199" name="Google Shape;199;g1187c6a5056_0_24"/>
          <p:cNvPicPr preferRelativeResize="0"/>
          <p:nvPr/>
        </p:nvPicPr>
        <p:blipFill>
          <a:blip r:embed="rId5">
            <a:alphaModFix/>
          </a:blip>
          <a:stretch>
            <a:fillRect/>
          </a:stretch>
        </p:blipFill>
        <p:spPr>
          <a:xfrm>
            <a:off x="2693613" y="4623775"/>
            <a:ext cx="3859600" cy="622800"/>
          </a:xfrm>
          <a:prstGeom prst="rect">
            <a:avLst/>
          </a:prstGeom>
          <a:noFill/>
          <a:ln>
            <a:noFill/>
          </a:ln>
        </p:spPr>
      </p:pic>
      <p:pic>
        <p:nvPicPr>
          <p:cNvPr id="200" name="Google Shape;200;g1187c6a5056_0_24"/>
          <p:cNvPicPr preferRelativeResize="0"/>
          <p:nvPr/>
        </p:nvPicPr>
        <p:blipFill>
          <a:blip r:embed="rId6">
            <a:alphaModFix/>
          </a:blip>
          <a:stretch>
            <a:fillRect/>
          </a:stretch>
        </p:blipFill>
        <p:spPr>
          <a:xfrm>
            <a:off x="2340325" y="2440400"/>
            <a:ext cx="4463325" cy="62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187c6a5056_0_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207" name="Google Shape;207;g1187c6a5056_0_3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Infinite separate hyperplanes can be drawn to separate the two classes (blue and red).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However, the maximum margin classifier attempts to fit the widest slab (maximize the margin between positive and negative hyperplanes) between two classes and the observations touching both the positive and negative hyperplanes called support vectors:</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Classifier performance purely depends on the support vectors and any changes to observation values which are not support vectors do not impact any change in the performance of the Maximum Margin Classifier, as only extreme points are considered in the algorithm.</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p:txBody>
      </p:sp>
      <p:sp>
        <p:nvSpPr>
          <p:cNvPr id="208" name="Google Shape;208;g1187c6a5056_0_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09" name="Google Shape;209;g1187c6a5056_0_32"/>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210" name="Google Shape;210;g1187c6a5056_0_32"/>
          <p:cNvPicPr preferRelativeResize="0"/>
          <p:nvPr/>
        </p:nvPicPr>
        <p:blipFill>
          <a:blip r:embed="rId3">
            <a:alphaModFix/>
          </a:blip>
          <a:stretch>
            <a:fillRect/>
          </a:stretch>
        </p:blipFill>
        <p:spPr>
          <a:xfrm>
            <a:off x="739700" y="3640050"/>
            <a:ext cx="7484876" cy="248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187c6a5056_0_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217" name="Google Shape;217;g1187c6a5056_0_4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a:t>Support vector classifier</a:t>
            </a:r>
            <a:endParaRPr b="1"/>
          </a:p>
          <a:p>
            <a:pPr indent="-342900" lvl="0" marL="457200" rtl="0" algn="just">
              <a:spcBef>
                <a:spcPts val="360"/>
              </a:spcBef>
              <a:spcAft>
                <a:spcPts val="0"/>
              </a:spcAft>
              <a:buSzPts val="1800"/>
              <a:buChar char="•"/>
            </a:pPr>
            <a:r>
              <a:rPr lang="en-US"/>
              <a:t>Support vector classifiers are an extended version of maximum margin classifiers, in which some violations are tolerated for non-separable cases in order to create the best fit, even with slight errors within the threshold limit. </a:t>
            </a:r>
            <a:endParaRPr/>
          </a:p>
          <a:p>
            <a:pPr indent="-342900" lvl="0" marL="457200" rtl="0" algn="just">
              <a:spcBef>
                <a:spcPts val="360"/>
              </a:spcBef>
              <a:spcAft>
                <a:spcPts val="0"/>
              </a:spcAft>
              <a:buSzPts val="1800"/>
              <a:buChar char="•"/>
            </a:pPr>
            <a:r>
              <a:rPr lang="en-US"/>
              <a:t>In fact, in real-life scenarios, we hardly find any data with purely separable classes; most classes have a few or more observations in overlapping classes.</a:t>
            </a:r>
            <a:endParaRPr/>
          </a:p>
          <a:p>
            <a:pPr indent="-368300" lvl="0" marL="457200" rtl="0" algn="just">
              <a:spcBef>
                <a:spcPts val="0"/>
              </a:spcBef>
              <a:spcAft>
                <a:spcPts val="0"/>
              </a:spcAft>
              <a:buSzPts val="2200"/>
              <a:buFont typeface="Times New Roman"/>
              <a:buChar char="•"/>
            </a:pPr>
            <a:r>
              <a:rPr lang="en-US" sz="1650">
                <a:latin typeface="Palatino Linotype"/>
                <a:ea typeface="Palatino Linotype"/>
                <a:cs typeface="Palatino Linotype"/>
                <a:sym typeface="Palatino Linotype"/>
              </a:rPr>
              <a:t>The mathematical representation of the support vector classifier is as follows, a slight correction to the constraints to accommodate error terms</a:t>
            </a:r>
            <a:endParaRPr sz="2200">
              <a:latin typeface="Times New Roman"/>
              <a:ea typeface="Times New Roman"/>
              <a:cs typeface="Times New Roman"/>
              <a:sym typeface="Times New Roman"/>
            </a:endParaRPr>
          </a:p>
        </p:txBody>
      </p:sp>
      <p:sp>
        <p:nvSpPr>
          <p:cNvPr id="218" name="Google Shape;218;g1187c6a5056_0_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19" name="Google Shape;219;g1187c6a5056_0_40"/>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220" name="Google Shape;220;g1187c6a5056_0_40"/>
          <p:cNvPicPr preferRelativeResize="0"/>
          <p:nvPr/>
        </p:nvPicPr>
        <p:blipFill>
          <a:blip r:embed="rId3">
            <a:alphaModFix/>
          </a:blip>
          <a:stretch>
            <a:fillRect/>
          </a:stretch>
        </p:blipFill>
        <p:spPr>
          <a:xfrm>
            <a:off x="2628613" y="4258288"/>
            <a:ext cx="3686175" cy="447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187c6a5056_0_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227" name="Google Shape;227;g1187c6a5056_0_16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a:t>Support vector classifier</a:t>
            </a:r>
            <a:endParaRPr b="1"/>
          </a:p>
          <a:p>
            <a:pPr indent="-368300" lvl="0" marL="457200" rtl="0" algn="just">
              <a:spcBef>
                <a:spcPts val="0"/>
              </a:spcBef>
              <a:spcAft>
                <a:spcPts val="0"/>
              </a:spcAft>
              <a:buSzPts val="2200"/>
              <a:buFont typeface="Times New Roman"/>
              <a:buChar char="•"/>
            </a:pPr>
            <a:r>
              <a:rPr lang="en-US" sz="1650">
                <a:latin typeface="Palatino Linotype"/>
                <a:ea typeface="Palatino Linotype"/>
                <a:cs typeface="Palatino Linotype"/>
                <a:sym typeface="Palatino Linotype"/>
              </a:rPr>
              <a:t>The mathematical representation of the support vector classifier is as follows, a slight correction to the constraints to accommodate error terms</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a:p>
            <a:pPr indent="-333375" lvl="0" marL="457200" rtl="0" algn="just">
              <a:spcBef>
                <a:spcPts val="0"/>
              </a:spcBef>
              <a:spcAft>
                <a:spcPts val="0"/>
              </a:spcAft>
              <a:buSzPts val="1650"/>
              <a:buFont typeface="Palatino Linotype"/>
              <a:buChar char="•"/>
            </a:pPr>
            <a:r>
              <a:rPr lang="en-US" sz="1650">
                <a:latin typeface="Palatino Linotype"/>
                <a:ea typeface="Palatino Linotype"/>
                <a:cs typeface="Palatino Linotype"/>
                <a:sym typeface="Palatino Linotype"/>
              </a:rPr>
              <a:t>In constraint 3, the C value is a non-negative tuning parameter to either accommodate more or fewer overall errors in the model.</a:t>
            </a:r>
            <a:endParaRPr sz="1650">
              <a:latin typeface="Palatino Linotype"/>
              <a:ea typeface="Palatino Linotype"/>
              <a:cs typeface="Palatino Linotype"/>
              <a:sym typeface="Palatino Linotype"/>
            </a:endParaRPr>
          </a:p>
          <a:p>
            <a:pPr indent="0" lvl="0" marL="0" rtl="0" algn="just">
              <a:spcBef>
                <a:spcPts val="0"/>
              </a:spcBef>
              <a:spcAft>
                <a:spcPts val="0"/>
              </a:spcAft>
              <a:buNone/>
            </a:pPr>
            <a:r>
              <a:t/>
            </a:r>
            <a:endParaRPr sz="1650">
              <a:latin typeface="Palatino Linotype"/>
              <a:ea typeface="Palatino Linotype"/>
              <a:cs typeface="Palatino Linotype"/>
              <a:sym typeface="Palatino Linotype"/>
            </a:endParaRPr>
          </a:p>
        </p:txBody>
      </p:sp>
      <p:sp>
        <p:nvSpPr>
          <p:cNvPr id="228" name="Google Shape;228;g1187c6a5056_0_16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29" name="Google Shape;229;g1187c6a5056_0_164"/>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230" name="Google Shape;230;g1187c6a5056_0_164"/>
          <p:cNvPicPr preferRelativeResize="0"/>
          <p:nvPr/>
        </p:nvPicPr>
        <p:blipFill>
          <a:blip r:embed="rId3">
            <a:alphaModFix/>
          </a:blip>
          <a:stretch>
            <a:fillRect/>
          </a:stretch>
        </p:blipFill>
        <p:spPr>
          <a:xfrm>
            <a:off x="2428013" y="2741263"/>
            <a:ext cx="3686175" cy="447675"/>
          </a:xfrm>
          <a:prstGeom prst="rect">
            <a:avLst/>
          </a:prstGeom>
          <a:noFill/>
          <a:ln>
            <a:noFill/>
          </a:ln>
        </p:spPr>
      </p:pic>
      <p:pic>
        <p:nvPicPr>
          <p:cNvPr id="231" name="Google Shape;231;g1187c6a5056_0_164"/>
          <p:cNvPicPr preferRelativeResize="0"/>
          <p:nvPr/>
        </p:nvPicPr>
        <p:blipFill>
          <a:blip r:embed="rId4">
            <a:alphaModFix/>
          </a:blip>
          <a:stretch>
            <a:fillRect/>
          </a:stretch>
        </p:blipFill>
        <p:spPr>
          <a:xfrm>
            <a:off x="2428025" y="3308275"/>
            <a:ext cx="3362325" cy="565800"/>
          </a:xfrm>
          <a:prstGeom prst="rect">
            <a:avLst/>
          </a:prstGeom>
          <a:noFill/>
          <a:ln>
            <a:noFill/>
          </a:ln>
        </p:spPr>
      </p:pic>
      <p:pic>
        <p:nvPicPr>
          <p:cNvPr id="232" name="Google Shape;232;g1187c6a5056_0_164"/>
          <p:cNvPicPr preferRelativeResize="0"/>
          <p:nvPr/>
        </p:nvPicPr>
        <p:blipFill>
          <a:blip r:embed="rId5">
            <a:alphaModFix/>
          </a:blip>
          <a:stretch>
            <a:fillRect/>
          </a:stretch>
        </p:blipFill>
        <p:spPr>
          <a:xfrm>
            <a:off x="1028700" y="3990613"/>
            <a:ext cx="7086600" cy="438150"/>
          </a:xfrm>
          <a:prstGeom prst="rect">
            <a:avLst/>
          </a:prstGeom>
          <a:noFill/>
          <a:ln>
            <a:noFill/>
          </a:ln>
        </p:spPr>
      </p:pic>
      <p:pic>
        <p:nvPicPr>
          <p:cNvPr id="233" name="Google Shape;233;g1187c6a5056_0_164"/>
          <p:cNvPicPr preferRelativeResize="0"/>
          <p:nvPr/>
        </p:nvPicPr>
        <p:blipFill>
          <a:blip r:embed="rId6">
            <a:alphaModFix/>
          </a:blip>
          <a:stretch>
            <a:fillRect/>
          </a:stretch>
        </p:blipFill>
        <p:spPr>
          <a:xfrm>
            <a:off x="2791375" y="4610525"/>
            <a:ext cx="3761825" cy="438150"/>
          </a:xfrm>
          <a:prstGeom prst="rect">
            <a:avLst/>
          </a:prstGeom>
          <a:noFill/>
          <a:ln>
            <a:noFill/>
          </a:ln>
        </p:spPr>
      </p:pic>
      <p:pic>
        <p:nvPicPr>
          <p:cNvPr id="234" name="Google Shape;234;g1187c6a5056_0_164"/>
          <p:cNvPicPr preferRelativeResize="0"/>
          <p:nvPr/>
        </p:nvPicPr>
        <p:blipFill>
          <a:blip r:embed="rId7">
            <a:alphaModFix/>
          </a:blip>
          <a:stretch>
            <a:fillRect/>
          </a:stretch>
        </p:blipFill>
        <p:spPr>
          <a:xfrm>
            <a:off x="2637063" y="5180275"/>
            <a:ext cx="4557775" cy="31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187c6a5056_0_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241" name="Google Shape;241;g1187c6a5056_0_4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a:t>Support vector classifier</a:t>
            </a:r>
            <a:endParaRPr b="1"/>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C is a tuning parameter in Support Vector Classifiers</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The impact of changing the C value on margins is shown in the following diagram:</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High value of C -  the model would be more tolerating and also have space for violations (errors) in the left diagram,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Lower value of C, - no scope for accepting violations leads to a reduction in margin width.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p:txBody>
      </p:sp>
      <p:sp>
        <p:nvSpPr>
          <p:cNvPr id="242" name="Google Shape;242;g1187c6a5056_0_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43" name="Google Shape;243;g1187c6a5056_0_48"/>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244" name="Google Shape;244;g1187c6a5056_0_48"/>
          <p:cNvPicPr preferRelativeResize="0"/>
          <p:nvPr/>
        </p:nvPicPr>
        <p:blipFill>
          <a:blip r:embed="rId3">
            <a:alphaModFix/>
          </a:blip>
          <a:stretch>
            <a:fillRect/>
          </a:stretch>
        </p:blipFill>
        <p:spPr>
          <a:xfrm>
            <a:off x="1552575" y="2574850"/>
            <a:ext cx="6038850" cy="220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187c6a5056_0_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251" name="Google Shape;251;g1187c6a5056_0_56"/>
          <p:cNvSpPr txBox="1"/>
          <p:nvPr>
            <p:ph idx="1" type="body"/>
          </p:nvPr>
        </p:nvSpPr>
        <p:spPr>
          <a:xfrm>
            <a:off x="457200" y="1140900"/>
            <a:ext cx="8229600" cy="49854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000"/>
              <a:t>Support vector machines</a:t>
            </a:r>
            <a:endParaRPr b="1" sz="2000"/>
          </a:p>
          <a:p>
            <a:pPr indent="-349250" lvl="0" marL="457200" rtl="0" algn="l">
              <a:spcBef>
                <a:spcPts val="360"/>
              </a:spcBef>
              <a:spcAft>
                <a:spcPts val="0"/>
              </a:spcAft>
              <a:buSzPts val="1900"/>
              <a:buChar char="•"/>
            </a:pPr>
            <a:r>
              <a:rPr lang="en-US" sz="1900"/>
              <a:t>Support vector machines are used when the decision boundary is non-linear and would not be separable with support vector classifiers whatever the cost function is.</a:t>
            </a:r>
            <a:endParaRPr sz="1900"/>
          </a:p>
          <a:p>
            <a:pPr indent="-349250" lvl="0" marL="457200" rtl="0" algn="l">
              <a:spcBef>
                <a:spcPts val="360"/>
              </a:spcBef>
              <a:spcAft>
                <a:spcPts val="0"/>
              </a:spcAft>
              <a:buSzPts val="1900"/>
              <a:buChar char="•"/>
            </a:pPr>
            <a:r>
              <a:rPr lang="en-US" sz="1900"/>
              <a:t>The following diagram explains the non-linearly separable cases for both 1-dimension and 2-dimensions</a:t>
            </a:r>
            <a:endParaRPr sz="1900"/>
          </a:p>
          <a:p>
            <a:pPr indent="-349250" lvl="0" marL="457200" rtl="0" algn="l">
              <a:spcBef>
                <a:spcPts val="360"/>
              </a:spcBef>
              <a:spcAft>
                <a:spcPts val="0"/>
              </a:spcAft>
              <a:buSzPts val="1900"/>
              <a:buChar char="•"/>
            </a:pPr>
            <a:r>
              <a:rPr lang="en-US" sz="1900"/>
              <a:t>We need to use another way of handling the data, called the kernel trick, using the kernel function to work with non-linearly separable data.</a:t>
            </a:r>
            <a:endParaRPr sz="1900"/>
          </a:p>
          <a:p>
            <a:pPr indent="0" lvl="0" marL="457200" rtl="0" algn="just">
              <a:spcBef>
                <a:spcPts val="0"/>
              </a:spcBef>
              <a:spcAft>
                <a:spcPts val="0"/>
              </a:spcAft>
              <a:buNone/>
            </a:pPr>
            <a:r>
              <a:t/>
            </a:r>
            <a:endParaRPr sz="950">
              <a:latin typeface="Palatino Linotype"/>
              <a:ea typeface="Palatino Linotype"/>
              <a:cs typeface="Palatino Linotype"/>
              <a:sym typeface="Palatino Linotype"/>
            </a:endParaRPr>
          </a:p>
        </p:txBody>
      </p:sp>
      <p:sp>
        <p:nvSpPr>
          <p:cNvPr id="252" name="Google Shape;252;g1187c6a5056_0_5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53" name="Google Shape;253;g1187c6a5056_0_56"/>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254" name="Google Shape;254;g1187c6a5056_0_56"/>
          <p:cNvPicPr preferRelativeResize="0"/>
          <p:nvPr/>
        </p:nvPicPr>
        <p:blipFill>
          <a:blip r:embed="rId3">
            <a:alphaModFix/>
          </a:blip>
          <a:stretch>
            <a:fillRect/>
          </a:stretch>
        </p:blipFill>
        <p:spPr>
          <a:xfrm>
            <a:off x="1646850" y="3823923"/>
            <a:ext cx="6000750" cy="230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187c6a5056_0_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261" name="Google Shape;261;g1187c6a5056_0_64"/>
          <p:cNvSpPr txBox="1"/>
          <p:nvPr>
            <p:ph idx="1" type="body"/>
          </p:nvPr>
        </p:nvSpPr>
        <p:spPr>
          <a:xfrm>
            <a:off x="457200" y="1203600"/>
            <a:ext cx="8229600" cy="49227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000"/>
              <a:t>Support vector machines</a:t>
            </a:r>
            <a:endParaRPr b="1" sz="2000"/>
          </a:p>
          <a:p>
            <a:pPr indent="-342900" lvl="0" marL="457200" rtl="0" algn="just">
              <a:spcBef>
                <a:spcPts val="360"/>
              </a:spcBef>
              <a:spcAft>
                <a:spcPts val="0"/>
              </a:spcAft>
              <a:buSzPts val="1800"/>
              <a:buChar char="•"/>
            </a:pPr>
            <a:r>
              <a:rPr lang="en-US"/>
              <a:t>A polynomial kernel with degree 2 has been applied in transforming the data from 1-dimensional to 2-dimensional data. </a:t>
            </a:r>
            <a:endParaRPr/>
          </a:p>
          <a:p>
            <a:pPr indent="-342900" lvl="0" marL="457200" rtl="0" algn="just">
              <a:spcBef>
                <a:spcPts val="360"/>
              </a:spcBef>
              <a:spcAft>
                <a:spcPts val="0"/>
              </a:spcAft>
              <a:buSzPts val="1800"/>
              <a:buChar char="•"/>
            </a:pPr>
            <a:r>
              <a:rPr lang="en-US"/>
              <a:t>In the left diagram, different classes (red and blue) are plotted on X1 only, whereas after applying degree 2, we now have 2-  dimensions, X1 and X</a:t>
            </a:r>
            <a:r>
              <a:rPr baseline="30000" lang="en-US"/>
              <a:t>2</a:t>
            </a:r>
            <a:r>
              <a:rPr lang="en-US"/>
              <a:t>1 (the original and a new dimension). </a:t>
            </a:r>
            <a:endParaRPr/>
          </a:p>
          <a:p>
            <a:pPr indent="-342900" lvl="0" marL="457200" rtl="0" algn="just">
              <a:spcBef>
                <a:spcPts val="360"/>
              </a:spcBef>
              <a:spcAft>
                <a:spcPts val="0"/>
              </a:spcAft>
              <a:buSzPts val="1800"/>
              <a:buChar char="•"/>
            </a:pPr>
            <a:r>
              <a:rPr lang="en-US"/>
              <a:t>The degree of the polynomial kernel is a tuning parameter; </a:t>
            </a:r>
            <a:endParaRPr/>
          </a:p>
          <a:p>
            <a:pPr indent="-342900" lvl="0" marL="457200" rtl="0" algn="just">
              <a:spcBef>
                <a:spcPts val="360"/>
              </a:spcBef>
              <a:spcAft>
                <a:spcPts val="0"/>
              </a:spcAft>
              <a:buSzPts val="1800"/>
              <a:buChar char="•"/>
            </a:pPr>
            <a:r>
              <a:rPr lang="en-US"/>
              <a:t>the practitioner needs to tune them with various values to check where higher accuracies are possible with the model:</a:t>
            </a:r>
            <a:endParaRPr/>
          </a:p>
          <a:p>
            <a:pPr indent="0" lvl="0" marL="457200" rtl="0" algn="just">
              <a:spcBef>
                <a:spcPts val="360"/>
              </a:spcBef>
              <a:spcAft>
                <a:spcPts val="0"/>
              </a:spcAft>
              <a:buNone/>
            </a:pPr>
            <a:r>
              <a:t/>
            </a:r>
            <a:endParaRPr b="1" sz="2000"/>
          </a:p>
        </p:txBody>
      </p:sp>
      <p:sp>
        <p:nvSpPr>
          <p:cNvPr id="262" name="Google Shape;262;g1187c6a5056_0_6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63" name="Google Shape;263;g1187c6a5056_0_64"/>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264" name="Google Shape;264;g1187c6a5056_0_64"/>
          <p:cNvPicPr preferRelativeResize="0"/>
          <p:nvPr/>
        </p:nvPicPr>
        <p:blipFill>
          <a:blip r:embed="rId3">
            <a:alphaModFix/>
          </a:blip>
          <a:stretch>
            <a:fillRect/>
          </a:stretch>
        </p:blipFill>
        <p:spPr>
          <a:xfrm>
            <a:off x="2490350" y="3966050"/>
            <a:ext cx="5076825" cy="228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116343928e0_0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b="1" lang="en-US">
                <a:solidFill>
                  <a:srgbClr val="000000"/>
                </a:solidFill>
              </a:rPr>
              <a:t>Unit IV</a:t>
            </a:r>
            <a:endParaRPr b="1">
              <a:solidFill>
                <a:srgbClr val="000000"/>
              </a:solidFill>
            </a:endParaRPr>
          </a:p>
        </p:txBody>
      </p:sp>
      <p:sp>
        <p:nvSpPr>
          <p:cNvPr id="83" name="Google Shape;83;g116343928e0_0_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022BA"/>
              </a:buClr>
              <a:buSzPts val="4629"/>
              <a:buFont typeface="Georgia"/>
              <a:buNone/>
            </a:pPr>
            <a:r>
              <a:rPr b="1" lang="en-US" sz="2988">
                <a:latin typeface="Times New Roman"/>
                <a:ea typeface="Times New Roman"/>
                <a:cs typeface="Times New Roman"/>
                <a:sym typeface="Times New Roman"/>
              </a:rPr>
              <a:t>Support Vector Machines</a:t>
            </a:r>
            <a:endParaRPr b="1" sz="2988">
              <a:latin typeface="Times New Roman"/>
              <a:ea typeface="Times New Roman"/>
              <a:cs typeface="Times New Roman"/>
              <a:sym typeface="Times New Roman"/>
            </a:endParaRPr>
          </a:p>
          <a:p>
            <a:pPr indent="-336550" lvl="0" marL="457200" rtl="0" algn="just">
              <a:spcBef>
                <a:spcPts val="0"/>
              </a:spcBef>
              <a:spcAft>
                <a:spcPts val="0"/>
              </a:spcAft>
              <a:buSzPts val="1700"/>
              <a:buFont typeface="Times New Roman"/>
              <a:buChar char="•"/>
            </a:pPr>
            <a:r>
              <a:rPr lang="en-US" sz="1700">
                <a:latin typeface="Times New Roman"/>
                <a:ea typeface="Times New Roman"/>
                <a:cs typeface="Times New Roman"/>
                <a:sym typeface="Times New Roman"/>
              </a:rPr>
              <a:t>Support vector machines working principles</a:t>
            </a:r>
            <a:endParaRPr sz="1700">
              <a:latin typeface="Times New Roman"/>
              <a:ea typeface="Times New Roman"/>
              <a:cs typeface="Times New Roman"/>
              <a:sym typeface="Times New Roman"/>
            </a:endParaRPr>
          </a:p>
          <a:p>
            <a:pPr indent="-336550" lvl="0" marL="457200" rtl="0" algn="just">
              <a:spcBef>
                <a:spcPts val="0"/>
              </a:spcBef>
              <a:spcAft>
                <a:spcPts val="0"/>
              </a:spcAft>
              <a:buSzPts val="1700"/>
              <a:buFont typeface="Times New Roman"/>
              <a:buChar char="•"/>
            </a:pPr>
            <a:r>
              <a:rPr lang="en-US" sz="1700">
                <a:latin typeface="Times New Roman"/>
                <a:ea typeface="Times New Roman"/>
                <a:cs typeface="Times New Roman"/>
                <a:sym typeface="Times New Roman"/>
              </a:rPr>
              <a:t>Maximum margin classifier </a:t>
            </a:r>
            <a:endParaRPr sz="1700">
              <a:latin typeface="Arial"/>
              <a:ea typeface="Arial"/>
              <a:cs typeface="Arial"/>
              <a:sym typeface="Arial"/>
            </a:endParaRPr>
          </a:p>
          <a:p>
            <a:pPr indent="-336550" lvl="0" marL="457200" rtl="0" algn="just">
              <a:spcBef>
                <a:spcPts val="0"/>
              </a:spcBef>
              <a:spcAft>
                <a:spcPts val="0"/>
              </a:spcAft>
              <a:buSzPts val="1700"/>
              <a:buFont typeface="Times New Roman"/>
              <a:buChar char="•"/>
            </a:pPr>
            <a:r>
              <a:rPr lang="en-US" sz="1700">
                <a:latin typeface="Times New Roman"/>
                <a:ea typeface="Times New Roman"/>
                <a:cs typeface="Times New Roman"/>
                <a:sym typeface="Times New Roman"/>
              </a:rPr>
              <a:t>Support vector classifier</a:t>
            </a:r>
            <a:endParaRPr sz="1700">
              <a:latin typeface="Times New Roman"/>
              <a:ea typeface="Times New Roman"/>
              <a:cs typeface="Times New Roman"/>
              <a:sym typeface="Times New Roman"/>
            </a:endParaRPr>
          </a:p>
          <a:p>
            <a:pPr indent="-336550" lvl="0" marL="457200" rtl="0" algn="just">
              <a:spcBef>
                <a:spcPts val="0"/>
              </a:spcBef>
              <a:spcAft>
                <a:spcPts val="0"/>
              </a:spcAft>
              <a:buSzPts val="1700"/>
              <a:buFont typeface="Times New Roman"/>
              <a:buChar char="•"/>
            </a:pPr>
            <a:r>
              <a:rPr lang="en-US" sz="1700">
                <a:latin typeface="Times New Roman"/>
                <a:ea typeface="Times New Roman"/>
                <a:cs typeface="Times New Roman"/>
                <a:sym typeface="Times New Roman"/>
              </a:rPr>
              <a:t>Support vector machines </a:t>
            </a:r>
            <a:endParaRPr sz="1700">
              <a:latin typeface="Times New Roman"/>
              <a:ea typeface="Times New Roman"/>
              <a:cs typeface="Times New Roman"/>
              <a:sym typeface="Times New Roman"/>
            </a:endParaRPr>
          </a:p>
          <a:p>
            <a:pPr indent="-336550" lvl="0" marL="457200" rtl="0" algn="just">
              <a:spcBef>
                <a:spcPts val="0"/>
              </a:spcBef>
              <a:spcAft>
                <a:spcPts val="0"/>
              </a:spcAft>
              <a:buSzPts val="1700"/>
              <a:buFont typeface="Times New Roman"/>
              <a:buChar char="•"/>
            </a:pPr>
            <a:r>
              <a:rPr lang="en-US" sz="1700">
                <a:latin typeface="Times New Roman"/>
                <a:ea typeface="Times New Roman"/>
                <a:cs typeface="Times New Roman"/>
                <a:sym typeface="Times New Roman"/>
              </a:rPr>
              <a:t>Kernel functions</a:t>
            </a:r>
            <a:endParaRPr sz="1700">
              <a:latin typeface="Times New Roman"/>
              <a:ea typeface="Times New Roman"/>
              <a:cs typeface="Times New Roman"/>
              <a:sym typeface="Times New Roman"/>
            </a:endParaRPr>
          </a:p>
          <a:p>
            <a:pPr indent="0" lvl="0" marL="0" rtl="0" algn="l">
              <a:spcBef>
                <a:spcPts val="0"/>
              </a:spcBef>
              <a:spcAft>
                <a:spcPts val="0"/>
              </a:spcAft>
              <a:buClr>
                <a:srgbClr val="F022BA"/>
              </a:buClr>
              <a:buSzPts val="4629"/>
              <a:buFont typeface="Georgia"/>
              <a:buNone/>
            </a:pPr>
            <a:r>
              <a:rPr b="1" lang="en-US" sz="2988">
                <a:latin typeface="Times New Roman"/>
                <a:ea typeface="Times New Roman"/>
                <a:cs typeface="Times New Roman"/>
                <a:sym typeface="Times New Roman"/>
              </a:rPr>
              <a:t>Artificial Neural Networks</a:t>
            </a:r>
            <a:endParaRPr b="1" sz="2988">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Char char="•"/>
            </a:pPr>
            <a:r>
              <a:rPr lang="en-US" sz="1600">
                <a:latin typeface="Times New Roman"/>
                <a:ea typeface="Times New Roman"/>
                <a:cs typeface="Times New Roman"/>
                <a:sym typeface="Times New Roman"/>
              </a:rPr>
              <a:t>Forward propagation and back propagation</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Optimization of neural networks</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Stochastic gradient descent - SGD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Introduction to deep learning</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Solving methodology</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Deep learning software </a:t>
            </a:r>
            <a:endParaRPr sz="1600">
              <a:latin typeface="Times New Roman"/>
              <a:ea typeface="Times New Roman"/>
              <a:cs typeface="Times New Roman"/>
              <a:sym typeface="Times New Roman"/>
            </a:endParaRPr>
          </a:p>
        </p:txBody>
      </p:sp>
      <p:sp>
        <p:nvSpPr>
          <p:cNvPr id="84" name="Google Shape;84;g116343928e0_0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85" name="Google Shape;85;g116343928e0_0_0"/>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187c6a5056_0_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271" name="Google Shape;271;g1187c6a5056_0_7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000"/>
              <a:t>Support vector machines</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In the 2-dimensional case, the kernel trick is applied  with the polynomial kernel with degree 2.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It seems that observations have been classified successfully using a linear plane after projecting the data into higher dimensions:</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p:txBody>
      </p:sp>
      <p:sp>
        <p:nvSpPr>
          <p:cNvPr id="272" name="Google Shape;272;g1187c6a5056_0_7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73" name="Google Shape;273;g1187c6a5056_0_72"/>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274" name="Google Shape;274;g1187c6a5056_0_72"/>
          <p:cNvPicPr preferRelativeResize="0"/>
          <p:nvPr/>
        </p:nvPicPr>
        <p:blipFill>
          <a:blip r:embed="rId3">
            <a:alphaModFix/>
          </a:blip>
          <a:stretch>
            <a:fillRect/>
          </a:stretch>
        </p:blipFill>
        <p:spPr>
          <a:xfrm>
            <a:off x="1801675" y="2464338"/>
            <a:ext cx="5314950" cy="258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187c6a5056_0_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281" name="Google Shape;281;g1187c6a5056_0_18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a:t>Kernel functions</a:t>
            </a:r>
            <a:endParaRPr b="1"/>
          </a:p>
          <a:p>
            <a:pPr indent="-355600" lvl="0" marL="457200" rtl="0" algn="just">
              <a:spcBef>
                <a:spcPts val="360"/>
              </a:spcBef>
              <a:spcAft>
                <a:spcPts val="0"/>
              </a:spcAft>
              <a:buSzPts val="2000"/>
              <a:buFont typeface="Times New Roman"/>
              <a:buChar char="•"/>
            </a:pPr>
            <a:r>
              <a:rPr lang="en-US" sz="2000">
                <a:latin typeface="Times New Roman"/>
                <a:ea typeface="Times New Roman"/>
                <a:cs typeface="Times New Roman"/>
                <a:sym typeface="Times New Roman"/>
              </a:rPr>
              <a:t>Kernel functions are the functions that, given the original feature vectors, return the same value as the dot product of its corresponding mapped feature vectors.</a:t>
            </a:r>
            <a:endParaRPr sz="2000">
              <a:latin typeface="Times New Roman"/>
              <a:ea typeface="Times New Roman"/>
              <a:cs typeface="Times New Roman"/>
              <a:sym typeface="Times New Roman"/>
            </a:endParaRPr>
          </a:p>
          <a:p>
            <a:pPr indent="-355600" lvl="0" marL="457200" rtl="0" algn="just">
              <a:spcBef>
                <a:spcPts val="360"/>
              </a:spcBef>
              <a:spcAft>
                <a:spcPts val="0"/>
              </a:spcAft>
              <a:buSzPts val="2000"/>
              <a:buFont typeface="Times New Roman"/>
              <a:buChar char="•"/>
            </a:pPr>
            <a:r>
              <a:rPr lang="en-US" sz="2000">
                <a:latin typeface="Times New Roman"/>
                <a:ea typeface="Times New Roman"/>
                <a:cs typeface="Times New Roman"/>
                <a:sym typeface="Times New Roman"/>
              </a:rPr>
              <a:t>The main reason for using kernel functions is to eliminate the computational requirement to derive the higher-dimensional vector space from the given </a:t>
            </a:r>
            <a:r>
              <a:rPr lang="en-US" sz="2000">
                <a:latin typeface="Times New Roman"/>
                <a:ea typeface="Times New Roman"/>
                <a:cs typeface="Times New Roman"/>
                <a:sym typeface="Times New Roman"/>
              </a:rPr>
              <a:t>basic</a:t>
            </a:r>
            <a:r>
              <a:rPr lang="en-US" sz="2000">
                <a:latin typeface="Times New Roman"/>
                <a:ea typeface="Times New Roman"/>
                <a:cs typeface="Times New Roman"/>
                <a:sym typeface="Times New Roman"/>
              </a:rPr>
              <a:t> vector space, so that observations be separated linearly in higher dimensions.</a:t>
            </a:r>
            <a:endParaRPr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US" sz="2000">
                <a:latin typeface="Times New Roman"/>
                <a:ea typeface="Times New Roman"/>
                <a:cs typeface="Times New Roman"/>
                <a:sym typeface="Times New Roman"/>
              </a:rPr>
              <a:t>Need - The derived vector space will grow exponentially with the increase in dimensions and it will become almost too difficult to continue computation, even when you have a variable size of 30 or so. </a:t>
            </a:r>
            <a:endParaRPr sz="2000">
              <a:latin typeface="Times New Roman"/>
              <a:ea typeface="Times New Roman"/>
              <a:cs typeface="Times New Roman"/>
              <a:sym typeface="Times New Roman"/>
            </a:endParaRPr>
          </a:p>
        </p:txBody>
      </p:sp>
      <p:sp>
        <p:nvSpPr>
          <p:cNvPr id="282" name="Google Shape;282;g1187c6a5056_0_18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83" name="Google Shape;283;g1187c6a5056_0_184"/>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187c6a5056_0_1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290" name="Google Shape;290;g1187c6a5056_0_19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a:t>Kernel functions</a:t>
            </a:r>
            <a:endParaRPr b="1"/>
          </a:p>
          <a:p>
            <a:pPr indent="-355600" lvl="0" marL="457200" rtl="0" algn="just">
              <a:spcBef>
                <a:spcPts val="0"/>
              </a:spcBef>
              <a:spcAft>
                <a:spcPts val="0"/>
              </a:spcAft>
              <a:buSzPts val="2000"/>
              <a:buFont typeface="Times New Roman"/>
              <a:buChar char="•"/>
            </a:pPr>
            <a:r>
              <a:rPr lang="en-US" sz="2000">
                <a:latin typeface="Times New Roman"/>
                <a:ea typeface="Times New Roman"/>
                <a:cs typeface="Times New Roman"/>
                <a:sym typeface="Times New Roman"/>
              </a:rPr>
              <a:t>Example - shows how the size of the variables grows</a:t>
            </a:r>
            <a:endParaRPr sz="2000">
              <a:latin typeface="Times New Roman"/>
              <a:ea typeface="Times New Roman"/>
              <a:cs typeface="Times New Roman"/>
              <a:sym typeface="Times New Roman"/>
            </a:endParaRPr>
          </a:p>
          <a:p>
            <a:pPr indent="-355600" lvl="0" marL="457200" marR="139700" rtl="0" algn="just">
              <a:lnSpc>
                <a:spcPct val="9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When we have two variables such as </a:t>
            </a:r>
            <a:r>
              <a:rPr i="1" lang="en-US" sz="2000">
                <a:latin typeface="Times New Roman"/>
                <a:ea typeface="Times New Roman"/>
                <a:cs typeface="Times New Roman"/>
                <a:sym typeface="Times New Roman"/>
              </a:rPr>
              <a:t>x </a:t>
            </a:r>
            <a:r>
              <a:rPr lang="en-US" sz="2000">
                <a:latin typeface="Times New Roman"/>
                <a:ea typeface="Times New Roman"/>
                <a:cs typeface="Times New Roman"/>
                <a:sym typeface="Times New Roman"/>
              </a:rPr>
              <a:t>and </a:t>
            </a:r>
            <a:r>
              <a:rPr i="1" lang="en-US" sz="2000">
                <a:latin typeface="Times New Roman"/>
                <a:ea typeface="Times New Roman"/>
                <a:cs typeface="Times New Roman"/>
                <a:sym typeface="Times New Roman"/>
              </a:rPr>
              <a:t>y</a:t>
            </a:r>
            <a:r>
              <a:rPr lang="en-US" sz="2000">
                <a:latin typeface="Times New Roman"/>
                <a:ea typeface="Times New Roman"/>
                <a:cs typeface="Times New Roman"/>
                <a:sym typeface="Times New Roman"/>
              </a:rPr>
              <a:t>, with a polynomial degree kernel, it needs to compute x</a:t>
            </a:r>
            <a:r>
              <a:rPr baseline="30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y</a:t>
            </a:r>
            <a:r>
              <a:rPr baseline="30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and </a:t>
            </a:r>
            <a:r>
              <a:rPr i="1" lang="en-US" sz="2000">
                <a:latin typeface="Times New Roman"/>
                <a:ea typeface="Times New Roman"/>
                <a:cs typeface="Times New Roman"/>
                <a:sym typeface="Times New Roman"/>
              </a:rPr>
              <a:t>xy </a:t>
            </a:r>
            <a:r>
              <a:rPr lang="en-US" sz="2000">
                <a:latin typeface="Times New Roman"/>
                <a:ea typeface="Times New Roman"/>
                <a:cs typeface="Times New Roman"/>
                <a:sym typeface="Times New Roman"/>
              </a:rPr>
              <a:t>dimensions in addition. </a:t>
            </a:r>
            <a:endParaRPr sz="2000">
              <a:latin typeface="Times New Roman"/>
              <a:ea typeface="Times New Roman"/>
              <a:cs typeface="Times New Roman"/>
              <a:sym typeface="Times New Roman"/>
            </a:endParaRPr>
          </a:p>
          <a:p>
            <a:pPr indent="-355600" lvl="0" marL="457200" marR="139700" rtl="0" algn="just">
              <a:lnSpc>
                <a:spcPct val="9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Whereas, if we have three variables x, y, and z, then we need to calculate the </a:t>
            </a:r>
            <a:r>
              <a:rPr i="1" lang="en-US" sz="2000">
                <a:latin typeface="Times New Roman"/>
                <a:ea typeface="Times New Roman"/>
                <a:cs typeface="Times New Roman"/>
                <a:sym typeface="Times New Roman"/>
              </a:rPr>
              <a:t>x</a:t>
            </a:r>
            <a:r>
              <a:rPr baseline="30000" i="1"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a:t>
            </a:r>
            <a:r>
              <a:rPr i="1" lang="en-US" sz="2000">
                <a:latin typeface="Times New Roman"/>
                <a:ea typeface="Times New Roman"/>
                <a:cs typeface="Times New Roman"/>
                <a:sym typeface="Times New Roman"/>
              </a:rPr>
              <a:t>y</a:t>
            </a:r>
            <a:r>
              <a:rPr baseline="30000" i="1"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a:t>
            </a:r>
            <a:r>
              <a:rPr i="1" lang="en-US" sz="2000">
                <a:latin typeface="Times New Roman"/>
                <a:ea typeface="Times New Roman"/>
                <a:cs typeface="Times New Roman"/>
                <a:sym typeface="Times New Roman"/>
              </a:rPr>
              <a:t>z</a:t>
            </a:r>
            <a:r>
              <a:rPr baseline="30000" i="1"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a:t>
            </a:r>
            <a:r>
              <a:rPr i="1" lang="en-US" sz="2000">
                <a:latin typeface="Times New Roman"/>
                <a:ea typeface="Times New Roman"/>
                <a:cs typeface="Times New Roman"/>
                <a:sym typeface="Times New Roman"/>
              </a:rPr>
              <a:t>xy</a:t>
            </a:r>
            <a:r>
              <a:rPr lang="en-US" sz="2000">
                <a:latin typeface="Times New Roman"/>
                <a:ea typeface="Times New Roman"/>
                <a:cs typeface="Times New Roman"/>
                <a:sym typeface="Times New Roman"/>
              </a:rPr>
              <a:t>, </a:t>
            </a:r>
            <a:r>
              <a:rPr i="1" lang="en-US" sz="2000">
                <a:latin typeface="Times New Roman"/>
                <a:ea typeface="Times New Roman"/>
                <a:cs typeface="Times New Roman"/>
                <a:sym typeface="Times New Roman"/>
              </a:rPr>
              <a:t>yz</a:t>
            </a:r>
            <a:r>
              <a:rPr lang="en-US" sz="2000">
                <a:latin typeface="Times New Roman"/>
                <a:ea typeface="Times New Roman"/>
                <a:cs typeface="Times New Roman"/>
                <a:sym typeface="Times New Roman"/>
              </a:rPr>
              <a:t>, </a:t>
            </a:r>
            <a:r>
              <a:rPr i="1" lang="en-US" sz="2000">
                <a:latin typeface="Times New Roman"/>
                <a:ea typeface="Times New Roman"/>
                <a:cs typeface="Times New Roman"/>
                <a:sym typeface="Times New Roman"/>
              </a:rPr>
              <a:t>xz</a:t>
            </a:r>
            <a:r>
              <a:rPr lang="en-US" sz="2000">
                <a:latin typeface="Times New Roman"/>
                <a:ea typeface="Times New Roman"/>
                <a:cs typeface="Times New Roman"/>
                <a:sym typeface="Times New Roman"/>
              </a:rPr>
              <a:t>, and </a:t>
            </a:r>
            <a:r>
              <a:rPr i="1" lang="en-US" sz="2000">
                <a:latin typeface="Times New Roman"/>
                <a:ea typeface="Times New Roman"/>
                <a:cs typeface="Times New Roman"/>
                <a:sym typeface="Times New Roman"/>
              </a:rPr>
              <a:t>xyz </a:t>
            </a:r>
            <a:r>
              <a:rPr lang="en-US" sz="2000">
                <a:latin typeface="Times New Roman"/>
                <a:ea typeface="Times New Roman"/>
                <a:cs typeface="Times New Roman"/>
                <a:sym typeface="Times New Roman"/>
              </a:rPr>
              <a:t>vector spaces. </a:t>
            </a:r>
            <a:endParaRPr sz="2000">
              <a:latin typeface="Times New Roman"/>
              <a:ea typeface="Times New Roman"/>
              <a:cs typeface="Times New Roman"/>
              <a:sym typeface="Times New Roman"/>
            </a:endParaRPr>
          </a:p>
          <a:p>
            <a:pPr indent="-355600" lvl="0" marL="457200" marR="139700" rtl="0" algn="just">
              <a:lnSpc>
                <a:spcPct val="9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The increase of one more dimension creates so many combinations. Hence, care needs to be taken to reduce its computational complexity; </a:t>
            </a:r>
            <a:endParaRPr sz="2000">
              <a:latin typeface="Times New Roman"/>
              <a:ea typeface="Times New Roman"/>
              <a:cs typeface="Times New Roman"/>
              <a:sym typeface="Times New Roman"/>
            </a:endParaRPr>
          </a:p>
          <a:p>
            <a:pPr indent="-355600" lvl="0" marL="457200" marR="139700" rtl="0" algn="just">
              <a:lnSpc>
                <a:spcPct val="9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Thus Kernels are used and defined more formally in the following equation:</a:t>
            </a:r>
            <a:endParaRPr sz="2000">
              <a:latin typeface="Times New Roman"/>
              <a:ea typeface="Times New Roman"/>
              <a:cs typeface="Times New Roman"/>
              <a:sym typeface="Times New Roman"/>
            </a:endParaRPr>
          </a:p>
          <a:p>
            <a:pPr indent="0" lvl="0" marL="457200" rtl="0" algn="just">
              <a:spcBef>
                <a:spcPts val="0"/>
              </a:spcBef>
              <a:spcAft>
                <a:spcPts val="0"/>
              </a:spcAft>
              <a:buNone/>
            </a:pPr>
            <a:r>
              <a:t/>
            </a:r>
            <a:endParaRPr sz="2000">
              <a:latin typeface="Times New Roman"/>
              <a:ea typeface="Times New Roman"/>
              <a:cs typeface="Times New Roman"/>
              <a:sym typeface="Times New Roman"/>
            </a:endParaRPr>
          </a:p>
        </p:txBody>
      </p:sp>
      <p:sp>
        <p:nvSpPr>
          <p:cNvPr id="291" name="Google Shape;291;g1187c6a5056_0_19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92" name="Google Shape;292;g1187c6a5056_0_192"/>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293" name="Google Shape;293;g1187c6a5056_0_192"/>
          <p:cNvPicPr preferRelativeResize="0"/>
          <p:nvPr/>
        </p:nvPicPr>
        <p:blipFill>
          <a:blip r:embed="rId3">
            <a:alphaModFix/>
          </a:blip>
          <a:stretch>
            <a:fillRect/>
          </a:stretch>
        </p:blipFill>
        <p:spPr>
          <a:xfrm>
            <a:off x="3525000" y="5463775"/>
            <a:ext cx="2400300" cy="28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187c6a5056_0_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00" name="Google Shape;300;g1187c6a5056_0_8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700"/>
              <a:t>Kernel functions</a:t>
            </a:r>
            <a:endParaRPr b="1" sz="2700"/>
          </a:p>
          <a:p>
            <a:pPr indent="-387350" lvl="0" marL="457200" marR="88900" rtl="0" algn="just">
              <a:lnSpc>
                <a:spcPct val="88000"/>
              </a:lnSpc>
              <a:spcBef>
                <a:spcPts val="0"/>
              </a:spcBef>
              <a:spcAft>
                <a:spcPts val="0"/>
              </a:spcAft>
              <a:buSzPts val="2500"/>
              <a:buFont typeface="Times New Roman"/>
              <a:buChar char="•"/>
            </a:pPr>
            <a:r>
              <a:rPr b="1" lang="en-US" sz="1950">
                <a:latin typeface="Arial"/>
                <a:ea typeface="Arial"/>
                <a:cs typeface="Arial"/>
                <a:sym typeface="Arial"/>
              </a:rPr>
              <a:t>Polynomial Kernel</a:t>
            </a:r>
            <a:r>
              <a:rPr lang="en-US" sz="1950">
                <a:latin typeface="Arial"/>
                <a:ea typeface="Arial"/>
                <a:cs typeface="Arial"/>
                <a:sym typeface="Arial"/>
              </a:rPr>
              <a:t>: </a:t>
            </a:r>
            <a:endParaRPr sz="1950">
              <a:latin typeface="Arial"/>
              <a:ea typeface="Arial"/>
              <a:cs typeface="Arial"/>
              <a:sym typeface="Arial"/>
            </a:endParaRPr>
          </a:p>
          <a:p>
            <a:pPr indent="-387350" lvl="0" marL="457200" marR="88900" rtl="0" algn="just">
              <a:lnSpc>
                <a:spcPct val="88000"/>
              </a:lnSpc>
              <a:spcBef>
                <a:spcPts val="0"/>
              </a:spcBef>
              <a:spcAft>
                <a:spcPts val="0"/>
              </a:spcAft>
              <a:buSzPts val="2500"/>
              <a:buFont typeface="Times New Roman"/>
              <a:buChar char="•"/>
            </a:pPr>
            <a:r>
              <a:rPr lang="en-US" sz="1950">
                <a:latin typeface="Arial"/>
                <a:ea typeface="Arial"/>
                <a:cs typeface="Arial"/>
                <a:sym typeface="Arial"/>
              </a:rPr>
              <a:t>Polynomial kernels are popularly used, especially with degree 2. </a:t>
            </a:r>
            <a:endParaRPr sz="1950">
              <a:latin typeface="Arial"/>
              <a:ea typeface="Arial"/>
              <a:cs typeface="Arial"/>
              <a:sym typeface="Arial"/>
            </a:endParaRPr>
          </a:p>
          <a:p>
            <a:pPr indent="-387350" lvl="0" marL="457200" marR="88900" rtl="0" algn="just">
              <a:lnSpc>
                <a:spcPct val="88000"/>
              </a:lnSpc>
              <a:spcBef>
                <a:spcPts val="0"/>
              </a:spcBef>
              <a:spcAft>
                <a:spcPts val="0"/>
              </a:spcAft>
              <a:buSzPts val="2500"/>
              <a:buFont typeface="Times New Roman"/>
              <a:buChar char="•"/>
            </a:pPr>
            <a:r>
              <a:rPr lang="en-US" sz="1950">
                <a:latin typeface="Arial"/>
                <a:ea typeface="Arial"/>
                <a:cs typeface="Arial"/>
                <a:sym typeface="Arial"/>
              </a:rPr>
              <a:t>In fact, the inventor of support vector machines, </a:t>
            </a:r>
            <a:r>
              <a:rPr i="1" lang="en-US" sz="1950">
                <a:latin typeface="Arial"/>
                <a:ea typeface="Arial"/>
                <a:cs typeface="Arial"/>
                <a:sym typeface="Arial"/>
              </a:rPr>
              <a:t>Vladimir N Vapnik</a:t>
            </a:r>
            <a:r>
              <a:rPr lang="en-US" sz="1950">
                <a:latin typeface="Arial"/>
                <a:ea typeface="Arial"/>
                <a:cs typeface="Arial"/>
                <a:sym typeface="Arial"/>
              </a:rPr>
              <a:t>, developed using a degree 2 kernel for classifying handwritten digits. </a:t>
            </a:r>
            <a:endParaRPr sz="1950">
              <a:latin typeface="Arial"/>
              <a:ea typeface="Arial"/>
              <a:cs typeface="Arial"/>
              <a:sym typeface="Arial"/>
            </a:endParaRPr>
          </a:p>
          <a:p>
            <a:pPr indent="-387350" lvl="0" marL="457200" marR="88900" rtl="0" algn="just">
              <a:lnSpc>
                <a:spcPct val="88000"/>
              </a:lnSpc>
              <a:spcBef>
                <a:spcPts val="0"/>
              </a:spcBef>
              <a:spcAft>
                <a:spcPts val="0"/>
              </a:spcAft>
              <a:buSzPts val="2500"/>
              <a:buFont typeface="Times New Roman"/>
              <a:buChar char="•"/>
            </a:pPr>
            <a:r>
              <a:rPr lang="en-US" sz="1950">
                <a:latin typeface="Arial"/>
                <a:ea typeface="Arial"/>
                <a:cs typeface="Arial"/>
                <a:sym typeface="Arial"/>
              </a:rPr>
              <a:t>Polynomial kernels are given by the following equation:</a:t>
            </a:r>
            <a:endParaRPr sz="1950">
              <a:latin typeface="Arial"/>
              <a:ea typeface="Arial"/>
              <a:cs typeface="Arial"/>
              <a:sym typeface="Arial"/>
            </a:endParaRPr>
          </a:p>
          <a:p>
            <a:pPr indent="0" lvl="0" marL="457200" rtl="0" algn="just">
              <a:spcBef>
                <a:spcPts val="0"/>
              </a:spcBef>
              <a:spcAft>
                <a:spcPts val="0"/>
              </a:spcAft>
              <a:buNone/>
            </a:pPr>
            <a:r>
              <a:t/>
            </a:r>
            <a:endParaRPr sz="2500">
              <a:latin typeface="Times New Roman"/>
              <a:ea typeface="Times New Roman"/>
              <a:cs typeface="Times New Roman"/>
              <a:sym typeface="Times New Roman"/>
            </a:endParaRPr>
          </a:p>
          <a:p>
            <a:pPr indent="0" lvl="0" marL="457200" rtl="0" algn="just">
              <a:spcBef>
                <a:spcPts val="0"/>
              </a:spcBef>
              <a:spcAft>
                <a:spcPts val="0"/>
              </a:spcAft>
              <a:buNone/>
            </a:pPr>
            <a:r>
              <a:t/>
            </a:r>
            <a:endParaRPr sz="2500">
              <a:latin typeface="Times New Roman"/>
              <a:ea typeface="Times New Roman"/>
              <a:cs typeface="Times New Roman"/>
              <a:sym typeface="Times New Roman"/>
            </a:endParaRPr>
          </a:p>
          <a:p>
            <a:pPr indent="0" lvl="0" marL="457200" rtl="0" algn="just">
              <a:spcBef>
                <a:spcPts val="0"/>
              </a:spcBef>
              <a:spcAft>
                <a:spcPts val="0"/>
              </a:spcAft>
              <a:buNone/>
            </a:pPr>
            <a:r>
              <a:t/>
            </a:r>
            <a:endParaRPr sz="2500">
              <a:latin typeface="Times New Roman"/>
              <a:ea typeface="Times New Roman"/>
              <a:cs typeface="Times New Roman"/>
              <a:sym typeface="Times New Roman"/>
            </a:endParaRPr>
          </a:p>
          <a:p>
            <a:pPr indent="0" lvl="0" marL="457200" rtl="0" algn="just">
              <a:spcBef>
                <a:spcPts val="0"/>
              </a:spcBef>
              <a:spcAft>
                <a:spcPts val="0"/>
              </a:spcAft>
              <a:buNone/>
            </a:pPr>
            <a:r>
              <a:rPr lang="en-US" sz="2500">
                <a:latin typeface="Times New Roman"/>
                <a:ea typeface="Times New Roman"/>
                <a:cs typeface="Times New Roman"/>
                <a:sym typeface="Times New Roman"/>
              </a:rPr>
              <a:t>For reference : </a:t>
            </a:r>
            <a:r>
              <a:rPr lang="en-US" sz="1100" u="sng">
                <a:solidFill>
                  <a:schemeClr val="hlink"/>
                </a:solidFill>
                <a:latin typeface="Arial"/>
                <a:ea typeface="Arial"/>
                <a:cs typeface="Arial"/>
                <a:sym typeface="Arial"/>
                <a:hlinkClick r:id="rId3"/>
              </a:rPr>
              <a:t>SVM | Support Vector Machine Algorithm in Machine Learning (analyticsvidhya.com)</a:t>
            </a:r>
            <a:endParaRPr sz="2500">
              <a:latin typeface="Times New Roman"/>
              <a:ea typeface="Times New Roman"/>
              <a:cs typeface="Times New Roman"/>
              <a:sym typeface="Times New Roman"/>
            </a:endParaRPr>
          </a:p>
        </p:txBody>
      </p:sp>
      <p:sp>
        <p:nvSpPr>
          <p:cNvPr id="301" name="Google Shape;301;g1187c6a5056_0_8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02" name="Google Shape;302;g1187c6a5056_0_80"/>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303" name="Google Shape;303;g1187c6a5056_0_80"/>
          <p:cNvPicPr preferRelativeResize="0"/>
          <p:nvPr/>
        </p:nvPicPr>
        <p:blipFill>
          <a:blip r:embed="rId4">
            <a:alphaModFix/>
          </a:blip>
          <a:stretch>
            <a:fillRect/>
          </a:stretch>
        </p:blipFill>
        <p:spPr>
          <a:xfrm>
            <a:off x="3124200" y="4197475"/>
            <a:ext cx="3429000" cy="529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187c6a5056_0_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10" name="Google Shape;310;g1187c6a5056_0_8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700"/>
              <a:t>Kernel functions</a:t>
            </a:r>
            <a:endParaRPr b="1" sz="2700"/>
          </a:p>
          <a:p>
            <a:pPr indent="-355600" lvl="0" marL="457200" rtl="0" algn="just">
              <a:spcBef>
                <a:spcPts val="0"/>
              </a:spcBef>
              <a:spcAft>
                <a:spcPts val="0"/>
              </a:spcAft>
              <a:buSzPts val="2000"/>
              <a:buFont typeface="Times New Roman"/>
              <a:buChar char="•"/>
            </a:pPr>
            <a:r>
              <a:rPr b="1" lang="en-US" sz="1450">
                <a:latin typeface="Palatino Linotype"/>
                <a:ea typeface="Palatino Linotype"/>
                <a:cs typeface="Palatino Linotype"/>
                <a:sym typeface="Palatino Linotype"/>
              </a:rPr>
              <a:t>Radial Basis Function (RBF) / Gaussian Kernel</a:t>
            </a:r>
            <a:r>
              <a:rPr lang="en-US" sz="1450">
                <a:latin typeface="Palatino Linotype"/>
                <a:ea typeface="Palatino Linotype"/>
                <a:cs typeface="Palatino Linotype"/>
                <a:sym typeface="Palatino Linotype"/>
              </a:rPr>
              <a:t>: </a:t>
            </a:r>
            <a:endParaRPr sz="1450">
              <a:latin typeface="Palatino Linotype"/>
              <a:ea typeface="Palatino Linotype"/>
              <a:cs typeface="Palatino Linotype"/>
              <a:sym typeface="Palatino Linotype"/>
            </a:endParaRPr>
          </a:p>
          <a:p>
            <a:pPr indent="-355600" lvl="0" marL="457200" rtl="0" algn="just">
              <a:spcBef>
                <a:spcPts val="0"/>
              </a:spcBef>
              <a:spcAft>
                <a:spcPts val="0"/>
              </a:spcAft>
              <a:buSzPts val="2000"/>
              <a:buFont typeface="Times New Roman"/>
              <a:buChar char="•"/>
            </a:pPr>
            <a:r>
              <a:rPr lang="en-US" sz="1450">
                <a:latin typeface="Palatino Linotype"/>
                <a:ea typeface="Palatino Linotype"/>
                <a:cs typeface="Palatino Linotype"/>
                <a:sym typeface="Palatino Linotype"/>
              </a:rPr>
              <a:t>RBF kernels are a good first choice for problems requiring nonlinear models. </a:t>
            </a:r>
            <a:endParaRPr sz="1450">
              <a:latin typeface="Palatino Linotype"/>
              <a:ea typeface="Palatino Linotype"/>
              <a:cs typeface="Palatino Linotype"/>
              <a:sym typeface="Palatino Linotype"/>
            </a:endParaRPr>
          </a:p>
          <a:p>
            <a:pPr indent="-355600" lvl="0" marL="457200" rtl="0" algn="just">
              <a:spcBef>
                <a:spcPts val="0"/>
              </a:spcBef>
              <a:spcAft>
                <a:spcPts val="0"/>
              </a:spcAft>
              <a:buSzPts val="2000"/>
              <a:buFont typeface="Times New Roman"/>
              <a:buChar char="•"/>
            </a:pPr>
            <a:r>
              <a:rPr lang="en-US" sz="1450">
                <a:latin typeface="Palatino Linotype"/>
                <a:ea typeface="Palatino Linotype"/>
                <a:cs typeface="Palatino Linotype"/>
                <a:sym typeface="Palatino Linotype"/>
              </a:rPr>
              <a:t>A decision boundary that is a hyperplane in the mapped feature space is similar to a decision boundary that is a hypersphere in the original space. </a:t>
            </a:r>
            <a:endParaRPr sz="1450">
              <a:latin typeface="Palatino Linotype"/>
              <a:ea typeface="Palatino Linotype"/>
              <a:cs typeface="Palatino Linotype"/>
              <a:sym typeface="Palatino Linotype"/>
            </a:endParaRPr>
          </a:p>
          <a:p>
            <a:pPr indent="-355600" lvl="0" marL="457200" rtl="0" algn="just">
              <a:spcBef>
                <a:spcPts val="0"/>
              </a:spcBef>
              <a:spcAft>
                <a:spcPts val="0"/>
              </a:spcAft>
              <a:buSzPts val="2000"/>
              <a:buFont typeface="Times New Roman"/>
              <a:buChar char="•"/>
            </a:pPr>
            <a:r>
              <a:rPr lang="en-US" sz="1450">
                <a:latin typeface="Palatino Linotype"/>
                <a:ea typeface="Palatino Linotype"/>
                <a:cs typeface="Palatino Linotype"/>
                <a:sym typeface="Palatino Linotype"/>
              </a:rPr>
              <a:t>The feature space produced by the Gaussian kernel can have an infinite number of dimensions, a feat that would be impossible otherwise. RBF kernels are represented by the following equation</a:t>
            </a:r>
            <a:endParaRPr sz="1450">
              <a:latin typeface="Palatino Linotype"/>
              <a:ea typeface="Palatino Linotype"/>
              <a:cs typeface="Palatino Linotype"/>
              <a:sym typeface="Palatino Linotype"/>
            </a:endParaRPr>
          </a:p>
          <a:p>
            <a:pPr indent="0" lvl="0" marL="0" rtl="0" algn="just">
              <a:spcBef>
                <a:spcPts val="0"/>
              </a:spcBef>
              <a:spcAft>
                <a:spcPts val="0"/>
              </a:spcAft>
              <a:buNone/>
            </a:pPr>
            <a:r>
              <a:t/>
            </a:r>
            <a:endParaRPr sz="1450">
              <a:latin typeface="Palatino Linotype"/>
              <a:ea typeface="Palatino Linotype"/>
              <a:cs typeface="Palatino Linotype"/>
              <a:sym typeface="Palatino Linotype"/>
            </a:endParaRPr>
          </a:p>
          <a:p>
            <a:pPr indent="0" lvl="0" marL="0" rtl="0" algn="just">
              <a:spcBef>
                <a:spcPts val="0"/>
              </a:spcBef>
              <a:spcAft>
                <a:spcPts val="0"/>
              </a:spcAft>
              <a:buNone/>
            </a:pPr>
            <a:r>
              <a:t/>
            </a:r>
            <a:endParaRPr sz="1450">
              <a:latin typeface="Palatino Linotype"/>
              <a:ea typeface="Palatino Linotype"/>
              <a:cs typeface="Palatino Linotype"/>
              <a:sym typeface="Palatino Linotype"/>
            </a:endParaRPr>
          </a:p>
          <a:p>
            <a:pPr indent="0" lvl="0" marL="0" rtl="0" algn="just">
              <a:spcBef>
                <a:spcPts val="0"/>
              </a:spcBef>
              <a:spcAft>
                <a:spcPts val="0"/>
              </a:spcAft>
              <a:buNone/>
            </a:pPr>
            <a:r>
              <a:t/>
            </a:r>
            <a:endParaRPr sz="1450">
              <a:latin typeface="Palatino Linotype"/>
              <a:ea typeface="Palatino Linotype"/>
              <a:cs typeface="Palatino Linotype"/>
              <a:sym typeface="Palatino Linotype"/>
            </a:endParaRPr>
          </a:p>
          <a:p>
            <a:pPr indent="-320675" lvl="0" marL="457200" rtl="0" algn="l">
              <a:lnSpc>
                <a:spcPct val="115000"/>
              </a:lnSpc>
              <a:spcBef>
                <a:spcPts val="200"/>
              </a:spcBef>
              <a:spcAft>
                <a:spcPts val="0"/>
              </a:spcAft>
              <a:buSzPts val="1450"/>
              <a:buFont typeface="Arial"/>
              <a:buChar char="•"/>
            </a:pPr>
            <a:r>
              <a:rPr lang="en-US" sz="1450">
                <a:latin typeface="Arial"/>
                <a:ea typeface="Arial"/>
                <a:cs typeface="Arial"/>
                <a:sym typeface="Arial"/>
              </a:rPr>
              <a:t>This is often simplified as the following equation:</a:t>
            </a:r>
            <a:endParaRPr sz="1450">
              <a:latin typeface="Arial"/>
              <a:ea typeface="Arial"/>
              <a:cs typeface="Arial"/>
              <a:sym typeface="Arial"/>
            </a:endParaRPr>
          </a:p>
          <a:p>
            <a:pPr indent="0" lvl="0" marL="0" rtl="0" algn="just">
              <a:spcBef>
                <a:spcPts val="0"/>
              </a:spcBef>
              <a:spcAft>
                <a:spcPts val="0"/>
              </a:spcAft>
              <a:buNone/>
            </a:pPr>
            <a:r>
              <a:t/>
            </a:r>
            <a:endParaRPr sz="1450">
              <a:latin typeface="Palatino Linotype"/>
              <a:ea typeface="Palatino Linotype"/>
              <a:cs typeface="Palatino Linotype"/>
              <a:sym typeface="Palatino Linotype"/>
            </a:endParaRPr>
          </a:p>
        </p:txBody>
      </p:sp>
      <p:sp>
        <p:nvSpPr>
          <p:cNvPr id="311" name="Google Shape;311;g1187c6a5056_0_8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12" name="Google Shape;312;g1187c6a5056_0_88"/>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313" name="Google Shape;313;g1187c6a5056_0_88"/>
          <p:cNvPicPr preferRelativeResize="0"/>
          <p:nvPr/>
        </p:nvPicPr>
        <p:blipFill>
          <a:blip r:embed="rId3">
            <a:alphaModFix/>
          </a:blip>
          <a:stretch>
            <a:fillRect/>
          </a:stretch>
        </p:blipFill>
        <p:spPr>
          <a:xfrm>
            <a:off x="2917175" y="4121100"/>
            <a:ext cx="3409950" cy="361950"/>
          </a:xfrm>
          <a:prstGeom prst="rect">
            <a:avLst/>
          </a:prstGeom>
          <a:noFill/>
          <a:ln>
            <a:noFill/>
          </a:ln>
        </p:spPr>
      </p:pic>
      <p:pic>
        <p:nvPicPr>
          <p:cNvPr id="314" name="Google Shape;314;g1187c6a5056_0_88"/>
          <p:cNvPicPr preferRelativeResize="0"/>
          <p:nvPr/>
        </p:nvPicPr>
        <p:blipFill>
          <a:blip r:embed="rId4">
            <a:alphaModFix/>
          </a:blip>
          <a:stretch>
            <a:fillRect/>
          </a:stretch>
        </p:blipFill>
        <p:spPr>
          <a:xfrm>
            <a:off x="1876425" y="4973938"/>
            <a:ext cx="5391150" cy="295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187c6a5056_0_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21" name="Google Shape;321;g1187c6a5056_0_9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700"/>
              <a:t>Kernel functions</a:t>
            </a:r>
            <a:endParaRPr b="1" sz="2700"/>
          </a:p>
          <a:p>
            <a:pPr indent="0" lvl="0" marL="457200" rtl="0" algn="l">
              <a:spcBef>
                <a:spcPts val="0"/>
              </a:spcBef>
              <a:spcAft>
                <a:spcPts val="0"/>
              </a:spcAft>
              <a:buNone/>
            </a:pPr>
            <a:r>
              <a:t/>
            </a:r>
            <a:endParaRPr sz="1050">
              <a:solidFill>
                <a:srgbClr val="000000"/>
              </a:solidFill>
              <a:latin typeface="Palatino Linotype"/>
              <a:ea typeface="Palatino Linotype"/>
              <a:cs typeface="Palatino Linotype"/>
              <a:sym typeface="Palatino Linotype"/>
            </a:endParaRPr>
          </a:p>
          <a:p>
            <a:pPr indent="0" lvl="0" marL="457200" rtl="0" algn="l">
              <a:spcBef>
                <a:spcPts val="0"/>
              </a:spcBef>
              <a:spcAft>
                <a:spcPts val="0"/>
              </a:spcAft>
              <a:buNone/>
            </a:pPr>
            <a:r>
              <a:t/>
            </a:r>
            <a:endParaRPr sz="1050">
              <a:solidFill>
                <a:srgbClr val="000000"/>
              </a:solidFill>
              <a:latin typeface="Palatino Linotype"/>
              <a:ea typeface="Palatino Linotype"/>
              <a:cs typeface="Palatino Linotype"/>
              <a:sym typeface="Palatino Linotype"/>
            </a:endParaRPr>
          </a:p>
          <a:p>
            <a:pPr indent="0" lvl="0" marL="457200" rtl="0" algn="l">
              <a:spcBef>
                <a:spcPts val="0"/>
              </a:spcBef>
              <a:spcAft>
                <a:spcPts val="0"/>
              </a:spcAft>
              <a:buNone/>
            </a:pPr>
            <a:r>
              <a:t/>
            </a:r>
            <a:endParaRPr sz="1050">
              <a:solidFill>
                <a:srgbClr val="000000"/>
              </a:solidFill>
              <a:latin typeface="Palatino Linotype"/>
              <a:ea typeface="Palatino Linotype"/>
              <a:cs typeface="Palatino Linotype"/>
              <a:sym typeface="Palatino Linotype"/>
            </a:endParaRPr>
          </a:p>
          <a:p>
            <a:pPr indent="-355600" lvl="0" marL="457200" rtl="0" algn="l">
              <a:spcBef>
                <a:spcPts val="0"/>
              </a:spcBef>
              <a:spcAft>
                <a:spcPts val="0"/>
              </a:spcAft>
              <a:buSzPts val="2000"/>
              <a:buFont typeface="Times New Roman"/>
              <a:buChar char="•"/>
            </a:pPr>
            <a:r>
              <a:rPr lang="en-US" sz="1450">
                <a:solidFill>
                  <a:srgbClr val="000000"/>
                </a:solidFill>
                <a:latin typeface="Palatino Linotype"/>
                <a:ea typeface="Palatino Linotype"/>
                <a:cs typeface="Palatino Linotype"/>
                <a:sym typeface="Palatino Linotype"/>
              </a:rPr>
              <a:t>When the value of the gamma </a:t>
            </a:r>
            <a:r>
              <a:rPr lang="en-US" sz="1450">
                <a:solidFill>
                  <a:srgbClr val="000000"/>
                </a:solidFill>
                <a:latin typeface="Times New Roman"/>
                <a:ea typeface="Times New Roman"/>
                <a:cs typeface="Times New Roman"/>
                <a:sym typeface="Times New Roman"/>
              </a:rPr>
              <a:t> </a:t>
            </a:r>
            <a:r>
              <a:rPr lang="en-US" sz="1450">
                <a:solidFill>
                  <a:srgbClr val="000000"/>
                </a:solidFill>
                <a:latin typeface="Palatino Linotype"/>
                <a:ea typeface="Palatino Linotype"/>
                <a:cs typeface="Palatino Linotype"/>
                <a:sym typeface="Palatino Linotype"/>
              </a:rPr>
              <a:t>value is small, it gives you a pointed bump in the higher dimensions; a larger value gives you a softer, broader bump. </a:t>
            </a:r>
            <a:endParaRPr sz="1450">
              <a:solidFill>
                <a:srgbClr val="000000"/>
              </a:solidFill>
              <a:latin typeface="Palatino Linotype"/>
              <a:ea typeface="Palatino Linotype"/>
              <a:cs typeface="Palatino Linotype"/>
              <a:sym typeface="Palatino Linotype"/>
            </a:endParaRPr>
          </a:p>
          <a:p>
            <a:pPr indent="-355600" lvl="0" marL="457200" rtl="0" algn="l">
              <a:spcBef>
                <a:spcPts val="0"/>
              </a:spcBef>
              <a:spcAft>
                <a:spcPts val="0"/>
              </a:spcAft>
              <a:buSzPts val="2000"/>
              <a:buFont typeface="Times New Roman"/>
              <a:buChar char="•"/>
            </a:pPr>
            <a:r>
              <a:rPr lang="en-US" sz="1450">
                <a:solidFill>
                  <a:srgbClr val="000000"/>
                </a:solidFill>
                <a:latin typeface="Palatino Linotype"/>
                <a:ea typeface="Palatino Linotype"/>
                <a:cs typeface="Palatino Linotype"/>
                <a:sym typeface="Palatino Linotype"/>
              </a:rPr>
              <a:t>A small gamma will give you low bias and high variance solutions; </a:t>
            </a:r>
            <a:endParaRPr sz="1450">
              <a:solidFill>
                <a:srgbClr val="000000"/>
              </a:solidFill>
              <a:latin typeface="Palatino Linotype"/>
              <a:ea typeface="Palatino Linotype"/>
              <a:cs typeface="Palatino Linotype"/>
              <a:sym typeface="Palatino Linotype"/>
            </a:endParaRPr>
          </a:p>
          <a:p>
            <a:pPr indent="-355600" lvl="0" marL="457200" rtl="0" algn="l">
              <a:spcBef>
                <a:spcPts val="0"/>
              </a:spcBef>
              <a:spcAft>
                <a:spcPts val="0"/>
              </a:spcAft>
              <a:buSzPts val="2000"/>
              <a:buFont typeface="Times New Roman"/>
              <a:buChar char="•"/>
            </a:pPr>
            <a:r>
              <a:rPr lang="en-US" sz="1450">
                <a:solidFill>
                  <a:srgbClr val="000000"/>
                </a:solidFill>
                <a:latin typeface="Palatino Linotype"/>
                <a:ea typeface="Palatino Linotype"/>
                <a:cs typeface="Palatino Linotype"/>
                <a:sym typeface="Palatino Linotype"/>
              </a:rPr>
              <a:t>a high gamma will give high bias and low variance solutions </a:t>
            </a:r>
            <a:endParaRPr sz="1450">
              <a:solidFill>
                <a:srgbClr val="000000"/>
              </a:solidFill>
              <a:latin typeface="Palatino Linotype"/>
              <a:ea typeface="Palatino Linotype"/>
              <a:cs typeface="Palatino Linotype"/>
              <a:sym typeface="Palatino Linotype"/>
            </a:endParaRPr>
          </a:p>
          <a:p>
            <a:pPr indent="0" lvl="0" marL="457200" rtl="0" algn="l">
              <a:spcBef>
                <a:spcPts val="0"/>
              </a:spcBef>
              <a:spcAft>
                <a:spcPts val="0"/>
              </a:spcAft>
              <a:buNone/>
            </a:pPr>
            <a:r>
              <a:t/>
            </a:r>
            <a:endParaRPr>
              <a:solidFill>
                <a:srgbClr val="000000"/>
              </a:solidFill>
              <a:latin typeface="Arial"/>
              <a:ea typeface="Arial"/>
              <a:cs typeface="Arial"/>
              <a:sym typeface="Arial"/>
            </a:endParaRPr>
          </a:p>
          <a:p>
            <a:pPr indent="0" lvl="0" marL="457200" rtl="0" algn="just">
              <a:spcBef>
                <a:spcPts val="0"/>
              </a:spcBef>
              <a:spcAft>
                <a:spcPts val="0"/>
              </a:spcAft>
              <a:buNone/>
            </a:pPr>
            <a:r>
              <a:t/>
            </a:r>
            <a:endParaRPr sz="1600">
              <a:latin typeface="Times New Roman"/>
              <a:ea typeface="Times New Roman"/>
              <a:cs typeface="Times New Roman"/>
              <a:sym typeface="Times New Roman"/>
            </a:endParaRPr>
          </a:p>
        </p:txBody>
      </p:sp>
      <p:sp>
        <p:nvSpPr>
          <p:cNvPr id="322" name="Google Shape;322;g1187c6a5056_0_9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23" name="Google Shape;323;g1187c6a5056_0_96"/>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324" name="Google Shape;324;g1187c6a5056_0_96"/>
          <p:cNvPicPr preferRelativeResize="0"/>
          <p:nvPr/>
        </p:nvPicPr>
        <p:blipFill>
          <a:blip r:embed="rId3">
            <a:alphaModFix/>
          </a:blip>
          <a:stretch>
            <a:fillRect/>
          </a:stretch>
        </p:blipFill>
        <p:spPr>
          <a:xfrm>
            <a:off x="1801200" y="2190613"/>
            <a:ext cx="5391150" cy="295275"/>
          </a:xfrm>
          <a:prstGeom prst="rect">
            <a:avLst/>
          </a:prstGeom>
          <a:noFill/>
          <a:ln>
            <a:noFill/>
          </a:ln>
        </p:spPr>
      </p:pic>
      <p:pic>
        <p:nvPicPr>
          <p:cNvPr id="325" name="Google Shape;325;g1187c6a5056_0_96"/>
          <p:cNvPicPr preferRelativeResize="0"/>
          <p:nvPr/>
        </p:nvPicPr>
        <p:blipFill>
          <a:blip r:embed="rId4">
            <a:alphaModFix/>
          </a:blip>
          <a:stretch>
            <a:fillRect/>
          </a:stretch>
        </p:blipFill>
        <p:spPr>
          <a:xfrm>
            <a:off x="2210025" y="3861550"/>
            <a:ext cx="4133850" cy="1950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187c6a5056_0_2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32" name="Google Shape;332;g1187c6a5056_0_2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SVM multilabel classifier with letter recognition data example</a:t>
            </a:r>
            <a:endParaRPr b="1"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Dataset : </a:t>
            </a:r>
            <a:r>
              <a:rPr lang="en-US" sz="1600" u="sng">
                <a:solidFill>
                  <a:schemeClr val="hlink"/>
                </a:solidFill>
                <a:latin typeface="Times New Roman"/>
                <a:ea typeface="Times New Roman"/>
                <a:cs typeface="Times New Roman"/>
                <a:sym typeface="Times New Roman"/>
                <a:hlinkClick r:id="rId3"/>
              </a:rPr>
              <a:t>https://archive.ics.uci.edu/ml/datasets/letter+recognition</a:t>
            </a:r>
            <a:r>
              <a:rPr lang="en-US"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The task is to identify each of a large number of black and white rectangular pixel displays as one of the 26 capital letters in the English alphabet (from A to Z; 26 classes altogether) based on a few characteristics in integers, such as x-box (horizontal position of box), y-box (vertical position of box), width of the box, height of the box, and so on:</a:t>
            </a:r>
            <a:endParaRPr sz="1600">
              <a:latin typeface="Times New Roman"/>
              <a:ea typeface="Times New Roman"/>
              <a:cs typeface="Times New Roman"/>
              <a:sym typeface="Times New Roman"/>
            </a:endParaRPr>
          </a:p>
          <a:p>
            <a:pPr indent="152400" lvl="0" marL="304800" rtl="0" algn="l">
              <a:lnSpc>
                <a:spcPct val="100000"/>
              </a:lnSpc>
              <a:spcBef>
                <a:spcPts val="1200"/>
              </a:spcBef>
              <a:spcAft>
                <a:spcPts val="0"/>
              </a:spcAft>
              <a:buNone/>
            </a:pPr>
            <a:r>
              <a:rPr b="1" lang="en-US">
                <a:latin typeface="Courier New"/>
                <a:ea typeface="Courier New"/>
                <a:cs typeface="Courier New"/>
                <a:sym typeface="Courier New"/>
              </a:rPr>
              <a:t>&gt;&gt;&gt; import os</a:t>
            </a:r>
            <a:endParaRPr b="1">
              <a:latin typeface="Courier New"/>
              <a:ea typeface="Courier New"/>
              <a:cs typeface="Courier New"/>
              <a:sym typeface="Courier New"/>
            </a:endParaRPr>
          </a:p>
          <a:p>
            <a:pPr indent="152400" lvl="0" marL="304800" marR="279400" rtl="0" algn="l">
              <a:lnSpc>
                <a:spcPct val="100000"/>
              </a:lnSpc>
              <a:spcBef>
                <a:spcPts val="1200"/>
              </a:spcBef>
              <a:spcAft>
                <a:spcPts val="0"/>
              </a:spcAft>
              <a:buNone/>
            </a:pPr>
            <a:r>
              <a:rPr b="1" lang="en-US">
                <a:latin typeface="Courier New"/>
                <a:ea typeface="Courier New"/>
                <a:cs typeface="Courier New"/>
                <a:sym typeface="Courier New"/>
              </a:rPr>
              <a:t>""" First change the following directory link to where all input files do exist """</a:t>
            </a:r>
            <a:endParaRPr b="1">
              <a:latin typeface="Courier New"/>
              <a:ea typeface="Courier New"/>
              <a:cs typeface="Courier New"/>
              <a:sym typeface="Courier New"/>
            </a:endParaRPr>
          </a:p>
          <a:p>
            <a:pPr indent="457200" lvl="0" marL="0" rtl="0" algn="just">
              <a:lnSpc>
                <a:spcPct val="100000"/>
              </a:lnSpc>
              <a:spcBef>
                <a:spcPts val="0"/>
              </a:spcBef>
              <a:spcAft>
                <a:spcPts val="0"/>
              </a:spcAft>
              <a:buNone/>
            </a:pPr>
            <a:r>
              <a:rPr b="1" lang="en-US">
                <a:latin typeface="Courier New"/>
                <a:ea typeface="Courier New"/>
                <a:cs typeface="Courier New"/>
                <a:sym typeface="Courier New"/>
              </a:rPr>
              <a:t>&gt;&gt;&gt; os.chdir("D:\\Book writing\\Codes\\Chapter 6")</a:t>
            </a:r>
            <a:endParaRPr b="1">
              <a:latin typeface="Courier New"/>
              <a:ea typeface="Courier New"/>
              <a:cs typeface="Courier New"/>
              <a:sym typeface="Courier New"/>
            </a:endParaRPr>
          </a:p>
          <a:p>
            <a:pPr indent="457200" lvl="0" marL="0" rtl="0" algn="just">
              <a:lnSpc>
                <a:spcPct val="100000"/>
              </a:lnSpc>
              <a:spcBef>
                <a:spcPts val="0"/>
              </a:spcBef>
              <a:spcAft>
                <a:spcPts val="0"/>
              </a:spcAft>
              <a:buNone/>
            </a:pPr>
            <a:r>
              <a:rPr b="1" lang="en-US">
                <a:latin typeface="Courier New"/>
                <a:ea typeface="Courier New"/>
                <a:cs typeface="Courier New"/>
                <a:sym typeface="Courier New"/>
              </a:rPr>
              <a:t>&gt;&gt;&gt; import pandas as pd</a:t>
            </a:r>
            <a:endParaRPr b="1">
              <a:latin typeface="Courier New"/>
              <a:ea typeface="Courier New"/>
              <a:cs typeface="Courier New"/>
              <a:sym typeface="Courier New"/>
            </a:endParaRPr>
          </a:p>
          <a:p>
            <a:pPr indent="152400" lvl="0" marL="304800" rtl="0" algn="l">
              <a:lnSpc>
                <a:spcPct val="100000"/>
              </a:lnSpc>
              <a:spcBef>
                <a:spcPts val="100"/>
              </a:spcBef>
              <a:spcAft>
                <a:spcPts val="0"/>
              </a:spcAft>
              <a:buClr>
                <a:schemeClr val="dk1"/>
              </a:buClr>
              <a:buSzPts val="1100"/>
              <a:buFont typeface="Arial"/>
              <a:buNone/>
            </a:pPr>
            <a:r>
              <a:rPr b="1" lang="en-US">
                <a:latin typeface="Courier New"/>
                <a:ea typeface="Courier New"/>
                <a:cs typeface="Courier New"/>
                <a:sym typeface="Courier New"/>
              </a:rPr>
              <a:t>&gt;&gt;&gt; letterdata = pd.read_csv("letterdata.csv")</a:t>
            </a:r>
            <a:endParaRPr b="1">
              <a:latin typeface="Courier New"/>
              <a:ea typeface="Courier New"/>
              <a:cs typeface="Courier New"/>
              <a:sym typeface="Courier New"/>
            </a:endParaRPr>
          </a:p>
          <a:p>
            <a:pPr indent="152400" lvl="0" marL="304800" rtl="0" algn="l">
              <a:lnSpc>
                <a:spcPct val="100000"/>
              </a:lnSpc>
              <a:spcBef>
                <a:spcPts val="100"/>
              </a:spcBef>
              <a:spcAft>
                <a:spcPts val="0"/>
              </a:spcAft>
              <a:buClr>
                <a:schemeClr val="dk1"/>
              </a:buClr>
              <a:buSzPts val="1100"/>
              <a:buFont typeface="Arial"/>
              <a:buNone/>
            </a:pPr>
            <a:r>
              <a:rPr b="1" lang="en-US">
                <a:latin typeface="Courier New"/>
                <a:ea typeface="Courier New"/>
                <a:cs typeface="Courier New"/>
                <a:sym typeface="Courier New"/>
              </a:rPr>
              <a:t>&gt;&gt;&gt; print (letterdata.head())</a:t>
            </a:r>
            <a:endParaRPr b="1">
              <a:latin typeface="Courier New"/>
              <a:ea typeface="Courier New"/>
              <a:cs typeface="Courier New"/>
              <a:sym typeface="Courier New"/>
            </a:endParaRPr>
          </a:p>
          <a:p>
            <a:pPr indent="0" lvl="0" marL="0" rtl="0" algn="just">
              <a:spcBef>
                <a:spcPts val="0"/>
              </a:spcBef>
              <a:spcAft>
                <a:spcPts val="0"/>
              </a:spcAft>
              <a:buNone/>
            </a:pPr>
            <a:r>
              <a:t/>
            </a:r>
            <a:endParaRPr b="1">
              <a:latin typeface="Courier New"/>
              <a:ea typeface="Courier New"/>
              <a:cs typeface="Courier New"/>
              <a:sym typeface="Courier New"/>
            </a:endParaRPr>
          </a:p>
        </p:txBody>
      </p:sp>
      <p:sp>
        <p:nvSpPr>
          <p:cNvPr id="333" name="Google Shape;333;g1187c6a5056_0_2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34" name="Google Shape;334;g1187c6a5056_0_216"/>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187c6a5056_0_2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41" name="Google Shape;341;g1187c6a5056_0_23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SVM multilabel classifier with letter recognition data example</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lang="en-US" sz="1600">
                <a:latin typeface="Times New Roman"/>
                <a:ea typeface="Times New Roman"/>
                <a:cs typeface="Times New Roman"/>
                <a:sym typeface="Times New Roman"/>
              </a:rPr>
              <a:t>Following code is used to remove the target variable from x variables and at the same time</a:t>
            </a:r>
            <a:endParaRPr b="1" sz="16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lang="en-US" sz="1600">
                <a:latin typeface="Times New Roman"/>
                <a:ea typeface="Times New Roman"/>
                <a:cs typeface="Times New Roman"/>
                <a:sym typeface="Times New Roman"/>
              </a:rPr>
              <a:t>create new y variable for convenience:</a:t>
            </a:r>
            <a:endParaRPr b="1" sz="16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lang="en-US" sz="1600">
                <a:latin typeface="Times New Roman"/>
                <a:ea typeface="Times New Roman"/>
                <a:cs typeface="Times New Roman"/>
                <a:sym typeface="Times New Roman"/>
              </a:rPr>
              <a:t>&gt;&gt;&gt; x_vars = letterdata.drop(['letter'],axis=1)</a:t>
            </a:r>
            <a:endParaRPr b="1" sz="16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lang="en-US" sz="1600">
                <a:latin typeface="Times New Roman"/>
                <a:ea typeface="Times New Roman"/>
                <a:cs typeface="Times New Roman"/>
                <a:sym typeface="Times New Roman"/>
              </a:rPr>
              <a:t>&gt;&gt;&gt; y_var = letterdata["letter"]</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p:txBody>
      </p:sp>
      <p:sp>
        <p:nvSpPr>
          <p:cNvPr id="342" name="Google Shape;342;g1187c6a5056_0_2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43" name="Google Shape;343;g1187c6a5056_0_232"/>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344" name="Google Shape;344;g1187c6a5056_0_232"/>
          <p:cNvPicPr preferRelativeResize="0"/>
          <p:nvPr/>
        </p:nvPicPr>
        <p:blipFill>
          <a:blip r:embed="rId3">
            <a:alphaModFix/>
          </a:blip>
          <a:stretch>
            <a:fillRect/>
          </a:stretch>
        </p:blipFill>
        <p:spPr>
          <a:xfrm>
            <a:off x="457200" y="2105000"/>
            <a:ext cx="8055750" cy="1944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187c6a5056_0_2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51" name="Google Shape;351;g1187c6a5056_0_24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SVM multilabel classifier with letter recognition data example</a:t>
            </a:r>
            <a:endParaRPr sz="1550">
              <a:latin typeface="Arial"/>
              <a:ea typeface="Arial"/>
              <a:cs typeface="Arial"/>
              <a:sym typeface="Arial"/>
            </a:endParaRPr>
          </a:p>
          <a:p>
            <a:pPr indent="-361950" lvl="0" marL="457200" marR="215900" rtl="0" algn="l">
              <a:lnSpc>
                <a:spcPct val="88000"/>
              </a:lnSpc>
              <a:spcBef>
                <a:spcPts val="0"/>
              </a:spcBef>
              <a:spcAft>
                <a:spcPts val="0"/>
              </a:spcAft>
              <a:buSzPts val="2100"/>
              <a:buFont typeface="Times New Roman"/>
              <a:buChar char="•"/>
            </a:pPr>
            <a:r>
              <a:rPr lang="en-US" sz="1550">
                <a:latin typeface="Arial"/>
                <a:ea typeface="Arial"/>
                <a:cs typeface="Arial"/>
                <a:sym typeface="Arial"/>
              </a:rPr>
              <a:t>As scikit-learn does not directly support characters, we need to convert them into number mappings. Here, we have done so with the dictionary:</a:t>
            </a:r>
            <a:endParaRPr sz="1550">
              <a:latin typeface="Arial"/>
              <a:ea typeface="Arial"/>
              <a:cs typeface="Arial"/>
              <a:sym typeface="Arial"/>
            </a:endParaRPr>
          </a:p>
          <a:p>
            <a:pPr indent="0" lvl="0" marL="457200" rtl="0" algn="l">
              <a:lnSpc>
                <a:spcPct val="115000"/>
              </a:lnSpc>
              <a:spcBef>
                <a:spcPts val="0"/>
              </a:spcBef>
              <a:spcAft>
                <a:spcPts val="0"/>
              </a:spcAft>
              <a:buNone/>
            </a:pPr>
            <a:r>
              <a:rPr b="1" lang="en-US" sz="1400">
                <a:latin typeface="Courier New"/>
                <a:ea typeface="Courier New"/>
                <a:cs typeface="Courier New"/>
                <a:sym typeface="Courier New"/>
              </a:rPr>
              <a:t>&gt;&gt;&gt; y_var = y_var.replace({'A':1,'B':2,'C':3,'D':4,'E':5,'F':6,'G':7, 'H':8,'I':9, 'J':10,'K':11,'L':12,'M':13,'N':14,'O':15,'P':16,'Q':17,'R':18,'S':19,'T':2 0,'U':21, 'V':22, 'W':23,'X':24,'Y':25,'Z':26})</a:t>
            </a:r>
            <a:endParaRPr b="1" sz="1400">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1400">
                <a:latin typeface="Courier New"/>
                <a:ea typeface="Courier New"/>
                <a:cs typeface="Courier New"/>
                <a:sym typeface="Courier New"/>
              </a:rPr>
              <a:t>&gt;&gt;&gt; from sklearn.metrics import accuracy_score,classification_report</a:t>
            </a:r>
            <a:endParaRPr b="1" sz="1400">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1400">
                <a:latin typeface="Courier New"/>
                <a:ea typeface="Courier New"/>
                <a:cs typeface="Courier New"/>
                <a:sym typeface="Courier New"/>
              </a:rPr>
              <a:t>&gt;&gt;&gt; from sklearn.model_selection import train_test_split</a:t>
            </a:r>
            <a:endParaRPr b="1" sz="1400">
              <a:latin typeface="Courier New"/>
              <a:ea typeface="Courier New"/>
              <a:cs typeface="Courier New"/>
              <a:sym typeface="Courier New"/>
            </a:endParaRPr>
          </a:p>
          <a:p>
            <a:pPr indent="0" lvl="0" marL="457200" marR="177800" rtl="0" algn="l">
              <a:lnSpc>
                <a:spcPct val="105000"/>
              </a:lnSpc>
              <a:spcBef>
                <a:spcPts val="100"/>
              </a:spcBef>
              <a:spcAft>
                <a:spcPts val="0"/>
              </a:spcAft>
              <a:buNone/>
            </a:pPr>
            <a:r>
              <a:rPr b="1" lang="en-US" sz="1400">
                <a:latin typeface="Courier New"/>
                <a:ea typeface="Courier New"/>
                <a:cs typeface="Courier New"/>
                <a:sym typeface="Courier New"/>
              </a:rPr>
              <a:t>&gt;&gt;&gt; x_train,x_test,y_train,y_test = train_test_split(x_vars,y_var,train_size = 0.7,random_state=42)</a:t>
            </a:r>
            <a:endParaRPr b="1" sz="1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US" sz="1450">
                <a:latin typeface="Courier New"/>
                <a:ea typeface="Courier New"/>
                <a:cs typeface="Courier New"/>
                <a:sym typeface="Courier New"/>
              </a:rPr>
              <a:t> </a:t>
            </a:r>
            <a:endParaRPr b="1" sz="145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400">
                <a:latin typeface="Courier New"/>
                <a:ea typeface="Courier New"/>
                <a:cs typeface="Courier New"/>
                <a:sym typeface="Courier New"/>
              </a:rPr>
              <a:t># Linear Classifier</a:t>
            </a:r>
            <a:endParaRPr b="1" sz="1400">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1400">
                <a:latin typeface="Courier New"/>
                <a:ea typeface="Courier New"/>
                <a:cs typeface="Courier New"/>
                <a:sym typeface="Courier New"/>
              </a:rPr>
              <a:t>&gt;&gt;&gt; from sklearn.svm import SVC</a:t>
            </a:r>
            <a:endParaRPr b="1" sz="1400">
              <a:latin typeface="Courier New"/>
              <a:ea typeface="Courier New"/>
              <a:cs typeface="Courier New"/>
              <a:sym typeface="Courier New"/>
            </a:endParaRPr>
          </a:p>
          <a:p>
            <a:pPr indent="0" lvl="0" marL="457200" rtl="0" algn="just">
              <a:spcBef>
                <a:spcPts val="0"/>
              </a:spcBef>
              <a:spcAft>
                <a:spcPts val="0"/>
              </a:spcAft>
              <a:buNone/>
            </a:pPr>
            <a:r>
              <a:t/>
            </a:r>
            <a:endParaRPr sz="2100">
              <a:latin typeface="Times New Roman"/>
              <a:ea typeface="Times New Roman"/>
              <a:cs typeface="Times New Roman"/>
              <a:sym typeface="Times New Roman"/>
            </a:endParaRPr>
          </a:p>
        </p:txBody>
      </p:sp>
      <p:sp>
        <p:nvSpPr>
          <p:cNvPr id="352" name="Google Shape;352;g1187c6a5056_0_2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53" name="Google Shape;353;g1187c6a5056_0_240"/>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187c6a5056_0_2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60" name="Google Shape;360;g1187c6a5056_0_25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Maximum margin classifier - linear kernel</a:t>
            </a:r>
            <a:endParaRPr b="1" sz="16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1600">
                <a:latin typeface="Times New Roman"/>
                <a:ea typeface="Times New Roman"/>
                <a:cs typeface="Times New Roman"/>
                <a:sym typeface="Times New Roman"/>
              </a:rPr>
              <a:t>The following code shows a linear classifier (also known as a maximum margin classifier)</a:t>
            </a:r>
            <a:endParaRPr sz="16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1600">
                <a:latin typeface="Times New Roman"/>
                <a:ea typeface="Times New Roman"/>
                <a:cs typeface="Times New Roman"/>
                <a:sym typeface="Times New Roman"/>
              </a:rPr>
              <a:t>with cost value as 1.0:</a:t>
            </a:r>
            <a:endParaRPr sz="1600">
              <a:latin typeface="Times New Roman"/>
              <a:ea typeface="Times New Roman"/>
              <a:cs typeface="Times New Roman"/>
              <a:sym typeface="Times New Roman"/>
            </a:endParaRPr>
          </a:p>
          <a:p>
            <a:pPr indent="0" lvl="0" marL="304800" rtl="0" algn="l">
              <a:lnSpc>
                <a:spcPct val="115000"/>
              </a:lnSpc>
              <a:spcBef>
                <a:spcPts val="1200"/>
              </a:spcBef>
              <a:spcAft>
                <a:spcPts val="0"/>
              </a:spcAft>
              <a:buClr>
                <a:schemeClr val="dk1"/>
              </a:buClr>
              <a:buSzPts val="1100"/>
              <a:buFont typeface="Arial"/>
              <a:buNone/>
            </a:pPr>
            <a:r>
              <a:rPr b="1" lang="en-US" sz="1300">
                <a:latin typeface="Courier New"/>
                <a:ea typeface="Courier New"/>
                <a:cs typeface="Courier New"/>
                <a:sym typeface="Courier New"/>
              </a:rPr>
              <a:t>&gt;&gt;&gt; svm_fit = SVC(kernel='linear',C=1.0,random_state=43)</a:t>
            </a:r>
            <a:endParaRPr b="1" sz="1300">
              <a:latin typeface="Courier New"/>
              <a:ea typeface="Courier New"/>
              <a:cs typeface="Courier New"/>
              <a:sym typeface="Courier New"/>
            </a:endParaRPr>
          </a:p>
          <a:p>
            <a:pPr indent="0" lvl="0" marL="304800" rtl="0" algn="l">
              <a:lnSpc>
                <a:spcPct val="115000"/>
              </a:lnSpc>
              <a:spcBef>
                <a:spcPts val="1200"/>
              </a:spcBef>
              <a:spcAft>
                <a:spcPts val="0"/>
              </a:spcAft>
              <a:buClr>
                <a:schemeClr val="dk1"/>
              </a:buClr>
              <a:buSzPts val="1100"/>
              <a:buFont typeface="Arial"/>
              <a:buNone/>
            </a:pPr>
            <a:r>
              <a:rPr b="1" lang="en-US" sz="1300">
                <a:latin typeface="Courier New"/>
                <a:ea typeface="Courier New"/>
                <a:cs typeface="Courier New"/>
                <a:sym typeface="Courier New"/>
              </a:rPr>
              <a:t>&gt;&gt;&gt; svm_fit.fit(x_train,y_train)</a:t>
            </a:r>
            <a:endParaRPr b="1" sz="1300">
              <a:latin typeface="Courier New"/>
              <a:ea typeface="Courier New"/>
              <a:cs typeface="Courier New"/>
              <a:sym typeface="Courier New"/>
            </a:endParaRPr>
          </a:p>
          <a:p>
            <a:pPr indent="0" lvl="0" marL="0" marR="0" rtl="0" algn="l">
              <a:lnSpc>
                <a:spcPct val="115000"/>
              </a:lnSpc>
              <a:spcBef>
                <a:spcPts val="0"/>
              </a:spcBef>
              <a:spcAft>
                <a:spcPts val="0"/>
              </a:spcAft>
              <a:buNone/>
            </a:pPr>
            <a:r>
              <a:rPr b="1" lang="en-US" sz="1400">
                <a:latin typeface="Courier New"/>
                <a:ea typeface="Courier New"/>
                <a:cs typeface="Courier New"/>
                <a:sym typeface="Courier New"/>
              </a:rPr>
              <a:t> </a:t>
            </a:r>
            <a:r>
              <a:rPr b="1" lang="en-US" sz="1300">
                <a:latin typeface="Courier New"/>
                <a:ea typeface="Courier New"/>
                <a:cs typeface="Courier New"/>
                <a:sym typeface="Courier New"/>
              </a:rPr>
              <a:t>&gt;&gt;&gt; print ("\nSVM Linear Classifier - Train Confusion    Matrix\n\n",  </a:t>
            </a:r>
            <a:endParaRPr b="1" sz="1300">
              <a:latin typeface="Courier New"/>
              <a:ea typeface="Courier New"/>
              <a:cs typeface="Courier New"/>
              <a:sym typeface="Courier New"/>
            </a:endParaRPr>
          </a:p>
          <a:p>
            <a:pPr indent="0" lvl="0" marL="0" marR="0" rtl="0" algn="l">
              <a:lnSpc>
                <a:spcPct val="115000"/>
              </a:lnSpc>
              <a:spcBef>
                <a:spcPts val="1200"/>
              </a:spcBef>
              <a:spcAft>
                <a:spcPts val="0"/>
              </a:spcAft>
              <a:buClr>
                <a:schemeClr val="dk1"/>
              </a:buClr>
              <a:buSzPts val="1100"/>
              <a:buFont typeface="Arial"/>
              <a:buNone/>
            </a:pPr>
            <a:r>
              <a:rPr b="1" lang="en-US" sz="1300">
                <a:latin typeface="Courier New"/>
                <a:ea typeface="Courier New"/>
                <a:cs typeface="Courier New"/>
                <a:sym typeface="Courier New"/>
              </a:rPr>
              <a:t>pd.crosstab(y_train, svm_fit.predict(x_train),rownames = ["Actuall"],colnames = ["Predicted"]) )</a:t>
            </a:r>
            <a:endParaRPr b="1" sz="1300">
              <a:latin typeface="Courier New"/>
              <a:ea typeface="Courier New"/>
              <a:cs typeface="Courier New"/>
              <a:sym typeface="Courier New"/>
            </a:endParaRPr>
          </a:p>
          <a:p>
            <a:pPr indent="0" lvl="0" marL="304800" marR="495300" rtl="0" algn="l">
              <a:lnSpc>
                <a:spcPct val="105000"/>
              </a:lnSpc>
              <a:spcBef>
                <a:spcPts val="1200"/>
              </a:spcBef>
              <a:spcAft>
                <a:spcPts val="0"/>
              </a:spcAft>
              <a:buNone/>
            </a:pPr>
            <a:r>
              <a:rPr b="1" lang="en-US" sz="1300">
                <a:latin typeface="Courier New"/>
                <a:ea typeface="Courier New"/>
                <a:cs typeface="Courier New"/>
                <a:sym typeface="Courier New"/>
              </a:rPr>
              <a:t>&gt;&gt;&gt; print ("\nSVM Linear Classifier - Train accuracy:",round(accuracy_score(y_train, svm_fit.predict(x_train)),3))</a:t>
            </a:r>
            <a:endParaRPr b="1" sz="1300">
              <a:latin typeface="Courier New"/>
              <a:ea typeface="Courier New"/>
              <a:cs typeface="Courier New"/>
              <a:sym typeface="Courier New"/>
            </a:endParaRPr>
          </a:p>
          <a:p>
            <a:pPr indent="0" lvl="0" marL="304800" marR="495300" rtl="0" algn="l">
              <a:lnSpc>
                <a:spcPct val="105000"/>
              </a:lnSpc>
              <a:spcBef>
                <a:spcPts val="0"/>
              </a:spcBef>
              <a:spcAft>
                <a:spcPts val="0"/>
              </a:spcAft>
              <a:buNone/>
            </a:pPr>
            <a:r>
              <a:rPr b="1" lang="en-US" sz="1300">
                <a:latin typeface="Courier New"/>
                <a:ea typeface="Courier New"/>
                <a:cs typeface="Courier New"/>
                <a:sym typeface="Courier New"/>
              </a:rPr>
              <a:t>&gt;&gt;&gt; print ("\nSVM Linear Classifier - Train Classification Report\n",</a:t>
            </a:r>
            <a:endParaRPr b="1" sz="1300">
              <a:latin typeface="Courier New"/>
              <a:ea typeface="Courier New"/>
              <a:cs typeface="Courier New"/>
              <a:sym typeface="Courier New"/>
            </a:endParaRPr>
          </a:p>
          <a:p>
            <a:pPr indent="0" lvl="0" marL="304800" marR="495300" rtl="0" algn="l">
              <a:lnSpc>
                <a:spcPct val="105000"/>
              </a:lnSpc>
              <a:spcBef>
                <a:spcPts val="0"/>
              </a:spcBef>
              <a:spcAft>
                <a:spcPts val="0"/>
              </a:spcAft>
              <a:buNone/>
            </a:pPr>
            <a:r>
              <a:rPr b="1" lang="en-US" sz="1300">
                <a:latin typeface="Courier New"/>
                <a:ea typeface="Courier New"/>
                <a:cs typeface="Courier New"/>
                <a:sym typeface="Courier New"/>
              </a:rPr>
              <a:t>classification_report(y_train,svm_fit.predict(x_train)))</a:t>
            </a:r>
            <a:endParaRPr b="1" sz="1300">
              <a:latin typeface="Courier New"/>
              <a:ea typeface="Courier New"/>
              <a:cs typeface="Courier New"/>
              <a:sym typeface="Courier New"/>
            </a:endParaRPr>
          </a:p>
          <a:p>
            <a:pPr indent="0" lvl="0" marL="304800" marR="495300" rtl="0" algn="l">
              <a:lnSpc>
                <a:spcPct val="105000"/>
              </a:lnSpc>
              <a:spcBef>
                <a:spcPts val="0"/>
              </a:spcBef>
              <a:spcAft>
                <a:spcPts val="0"/>
              </a:spcAft>
              <a:buClr>
                <a:schemeClr val="dk1"/>
              </a:buClr>
              <a:buSzPts val="1100"/>
              <a:buFont typeface="Arial"/>
              <a:buNone/>
            </a:pPr>
            <a:r>
              <a:t/>
            </a:r>
            <a:endParaRPr b="1" sz="1300">
              <a:latin typeface="Courier New"/>
              <a:ea typeface="Courier New"/>
              <a:cs typeface="Courier New"/>
              <a:sym typeface="Courier New"/>
            </a:endParaRPr>
          </a:p>
          <a:p>
            <a:pPr indent="0" lvl="0" marL="0" rtl="0" algn="l">
              <a:lnSpc>
                <a:spcPct val="105000"/>
              </a:lnSpc>
              <a:spcBef>
                <a:spcPts val="0"/>
              </a:spcBef>
              <a:spcAft>
                <a:spcPts val="0"/>
              </a:spcAft>
              <a:buClr>
                <a:schemeClr val="dk1"/>
              </a:buClr>
              <a:buSzPts val="1100"/>
              <a:buFont typeface="Arial"/>
              <a:buNone/>
            </a:pPr>
            <a:r>
              <a:t/>
            </a:r>
            <a:endParaRPr b="1" sz="1300">
              <a:latin typeface="Courier New"/>
              <a:ea typeface="Courier New"/>
              <a:cs typeface="Courier New"/>
              <a:sym typeface="Courier New"/>
            </a:endParaRPr>
          </a:p>
          <a:p>
            <a:pPr indent="0" lvl="0" marL="0" rtl="0" algn="just">
              <a:spcBef>
                <a:spcPts val="0"/>
              </a:spcBef>
              <a:spcAft>
                <a:spcPts val="0"/>
              </a:spcAft>
              <a:buNone/>
            </a:pPr>
            <a:r>
              <a:t/>
            </a:r>
            <a:endParaRPr b="1" sz="2000">
              <a:latin typeface="Times New Roman"/>
              <a:ea typeface="Times New Roman"/>
              <a:cs typeface="Times New Roman"/>
              <a:sym typeface="Times New Roman"/>
            </a:endParaRPr>
          </a:p>
        </p:txBody>
      </p:sp>
      <p:sp>
        <p:nvSpPr>
          <p:cNvPr id="361" name="Google Shape;361;g1187c6a5056_0_25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62" name="Google Shape;362;g1187c6a5056_0_258"/>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1187c6a5056_0_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92" name="Google Shape;92;g1187c6a5056_0_1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55600" lvl="0" marL="457200" rtl="0" algn="l">
              <a:spcBef>
                <a:spcPts val="360"/>
              </a:spcBef>
              <a:spcAft>
                <a:spcPts val="0"/>
              </a:spcAft>
              <a:buSzPts val="2000"/>
              <a:buFont typeface="Times New Roman"/>
              <a:buChar char="•"/>
            </a:pPr>
            <a:r>
              <a:rPr lang="en-US" sz="2000">
                <a:latin typeface="Times New Roman"/>
                <a:ea typeface="Times New Roman"/>
                <a:cs typeface="Times New Roman"/>
                <a:sym typeface="Times New Roman"/>
              </a:rPr>
              <a:t>Support vector machines (SVMs) are a set of supervised learning methods used for classification, regression and outliers detection.</a:t>
            </a:r>
            <a:endParaRPr sz="2000">
              <a:latin typeface="Times New Roman"/>
              <a:ea typeface="Times New Roman"/>
              <a:cs typeface="Times New Roman"/>
              <a:sym typeface="Times New Roman"/>
            </a:endParaRPr>
          </a:p>
          <a:p>
            <a:pPr indent="-355600" lvl="0" marL="457200" marR="279400" rtl="0" algn="just">
              <a:lnSpc>
                <a:spcPct val="88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A </a:t>
            </a:r>
            <a:r>
              <a:rPr b="1" lang="en-US" sz="2000">
                <a:latin typeface="Times New Roman"/>
                <a:ea typeface="Times New Roman"/>
                <a:cs typeface="Times New Roman"/>
                <a:sym typeface="Times New Roman"/>
              </a:rPr>
              <a:t>support vector machine </a:t>
            </a:r>
            <a:r>
              <a:rPr lang="en-US" sz="2000">
                <a:latin typeface="Times New Roman"/>
                <a:ea typeface="Times New Roman"/>
                <a:cs typeface="Times New Roman"/>
                <a:sym typeface="Times New Roman"/>
              </a:rPr>
              <a:t>(</a:t>
            </a:r>
            <a:r>
              <a:rPr b="1" lang="en-US" sz="2000">
                <a:latin typeface="Times New Roman"/>
                <a:ea typeface="Times New Roman"/>
                <a:cs typeface="Times New Roman"/>
                <a:sym typeface="Times New Roman"/>
              </a:rPr>
              <a:t>SVM</a:t>
            </a:r>
            <a:r>
              <a:rPr lang="en-US" sz="2000">
                <a:latin typeface="Times New Roman"/>
                <a:ea typeface="Times New Roman"/>
                <a:cs typeface="Times New Roman"/>
                <a:sym typeface="Times New Roman"/>
              </a:rPr>
              <a:t>) can be imagined as a surface that maximizes the boundaries between various types of points of data that is represent in multidimensional space, also known as a hyperplane, which creates the most homogeneous points in each subregion.</a:t>
            </a:r>
            <a:endParaRPr sz="2000">
              <a:latin typeface="Times New Roman"/>
              <a:ea typeface="Times New Roman"/>
              <a:cs typeface="Times New Roman"/>
              <a:sym typeface="Times New Roman"/>
            </a:endParaRPr>
          </a:p>
          <a:p>
            <a:pPr indent="-355600" lvl="0" marL="457200" marR="88900" rtl="0" algn="just">
              <a:lnSpc>
                <a:spcPct val="88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Support vector machines can be used on any type of data, but have special extra advantages for data types with very high dimensions relative to the observations.</a:t>
            </a:r>
            <a:endParaRPr sz="2000">
              <a:latin typeface="Times New Roman"/>
              <a:ea typeface="Times New Roman"/>
              <a:cs typeface="Times New Roman"/>
              <a:sym typeface="Times New Roman"/>
            </a:endParaRPr>
          </a:p>
          <a:p>
            <a:pPr indent="-355600" lvl="0" marL="457200" marR="88900" rtl="0" algn="just">
              <a:lnSpc>
                <a:spcPct val="88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For example:</a:t>
            </a:r>
            <a:endParaRPr sz="2000">
              <a:latin typeface="Times New Roman"/>
              <a:ea typeface="Times New Roman"/>
              <a:cs typeface="Times New Roman"/>
              <a:sym typeface="Times New Roman"/>
            </a:endParaRPr>
          </a:p>
          <a:p>
            <a:pPr indent="-355600" lvl="1" marL="914400" marR="88900" rtl="0" algn="just">
              <a:lnSpc>
                <a:spcPct val="88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Text classification, in which language has the very dimensions of word vectors </a:t>
            </a:r>
            <a:endParaRPr sz="2000">
              <a:latin typeface="Times New Roman"/>
              <a:ea typeface="Times New Roman"/>
              <a:cs typeface="Times New Roman"/>
              <a:sym typeface="Times New Roman"/>
            </a:endParaRPr>
          </a:p>
          <a:p>
            <a:pPr indent="-355600" lvl="1" marL="914400" marR="88900" rtl="0" algn="just">
              <a:lnSpc>
                <a:spcPct val="88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For the quality control of DNA sequencing by labeling chromatograms correctly</a:t>
            </a:r>
            <a:endParaRPr sz="2000">
              <a:latin typeface="Times New Roman"/>
              <a:ea typeface="Times New Roman"/>
              <a:cs typeface="Times New Roman"/>
              <a:sym typeface="Times New Roman"/>
            </a:endParaRPr>
          </a:p>
        </p:txBody>
      </p:sp>
      <p:sp>
        <p:nvSpPr>
          <p:cNvPr id="93" name="Google Shape;93;g1187c6a5056_0_1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4" name="Google Shape;94;g1187c6a5056_0_11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187c6a5056_0_2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69" name="Google Shape;369;g1187c6a5056_0_269"/>
          <p:cNvSpPr txBox="1"/>
          <p:nvPr>
            <p:ph idx="1" type="body"/>
          </p:nvPr>
        </p:nvSpPr>
        <p:spPr>
          <a:xfrm>
            <a:off x="457200" y="1253750"/>
            <a:ext cx="8229600" cy="4872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Maximum margin classifier - linear kernel</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2000">
              <a:latin typeface="Times New Roman"/>
              <a:ea typeface="Times New Roman"/>
              <a:cs typeface="Times New Roman"/>
              <a:sym typeface="Times New Roman"/>
            </a:endParaRPr>
          </a:p>
        </p:txBody>
      </p:sp>
      <p:sp>
        <p:nvSpPr>
          <p:cNvPr id="370" name="Google Shape;370;g1187c6a5056_0_26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71" name="Google Shape;371;g1187c6a5056_0_269"/>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372" name="Google Shape;372;g1187c6a5056_0_269"/>
          <p:cNvPicPr preferRelativeResize="0"/>
          <p:nvPr/>
        </p:nvPicPr>
        <p:blipFill>
          <a:blip r:embed="rId3">
            <a:alphaModFix/>
          </a:blip>
          <a:stretch>
            <a:fillRect/>
          </a:stretch>
        </p:blipFill>
        <p:spPr>
          <a:xfrm>
            <a:off x="2024075" y="1657588"/>
            <a:ext cx="5095875" cy="446871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187c6a5056_0_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79" name="Google Shape;379;g1187c6a5056_0_27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Maximum margin classifier - linear kernel</a:t>
            </a:r>
            <a:endParaRPr sz="20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Following code used for printing the test accuracy values:</a:t>
            </a:r>
            <a:endParaRPr sz="20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&gt;&gt;&gt; print ("\n\nSVM Linear Classifier - Test Confusion</a:t>
            </a:r>
            <a:endParaRPr sz="20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Matrix\n\n",pd.crosstab(y_test, svm_fit.predict(x_test),rownames =</a:t>
            </a:r>
            <a:endParaRPr sz="20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["Actuall"],colnames = ["Predicted"]))</a:t>
            </a:r>
            <a:endParaRPr sz="20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&gt;&gt;&gt; print ("\nSVM Linear Classifier - Test accuracy:",round(accuracy_score(</a:t>
            </a:r>
            <a:endParaRPr sz="20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y_test,svm_fit.predict(x_test)),3))</a:t>
            </a:r>
            <a:endParaRPr sz="20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&gt;&gt;&gt; print ("\nSVM Linear Classifier - Test Classification Report\n",</a:t>
            </a:r>
            <a:endParaRPr sz="20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classification_report(y_test,svm_fit.predict(x_test)))</a:t>
            </a:r>
            <a:endParaRPr sz="2000">
              <a:latin typeface="Times New Roman"/>
              <a:ea typeface="Times New Roman"/>
              <a:cs typeface="Times New Roman"/>
              <a:sym typeface="Times New Roman"/>
            </a:endParaRPr>
          </a:p>
          <a:p>
            <a:pPr indent="0" lvl="0" marL="0" rtl="0" algn="just">
              <a:spcBef>
                <a:spcPts val="0"/>
              </a:spcBef>
              <a:spcAft>
                <a:spcPts val="0"/>
              </a:spcAft>
              <a:buNone/>
            </a:pPr>
            <a:r>
              <a:t/>
            </a:r>
            <a:endParaRPr b="1" sz="2000">
              <a:latin typeface="Times New Roman"/>
              <a:ea typeface="Times New Roman"/>
              <a:cs typeface="Times New Roman"/>
              <a:sym typeface="Times New Roman"/>
            </a:endParaRPr>
          </a:p>
        </p:txBody>
      </p:sp>
      <p:sp>
        <p:nvSpPr>
          <p:cNvPr id="380" name="Google Shape;380;g1187c6a5056_0_27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81" name="Google Shape;381;g1187c6a5056_0_277"/>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187c6a5056_0_2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88" name="Google Shape;388;g1187c6a5056_0_288"/>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Maximum margin classifier - linear kernel</a:t>
            </a:r>
            <a:endParaRPr b="1" sz="1600">
              <a:latin typeface="Times New Roman"/>
              <a:ea typeface="Times New Roman"/>
              <a:cs typeface="Times New Roman"/>
              <a:sym typeface="Times New Roman"/>
            </a:endParaRPr>
          </a:p>
          <a:p>
            <a:pPr indent="0" lvl="0" marL="0" rtl="0" algn="just">
              <a:spcBef>
                <a:spcPts val="0"/>
              </a:spcBef>
              <a:spcAft>
                <a:spcPts val="0"/>
              </a:spcAft>
              <a:buNone/>
            </a:pPr>
            <a:r>
              <a:rPr lang="en-US" sz="1600">
                <a:latin typeface="Times New Roman"/>
                <a:ea typeface="Times New Roman"/>
                <a:cs typeface="Times New Roman"/>
                <a:sym typeface="Times New Roman"/>
              </a:rPr>
              <a:t>From the above results, we can see that test accuracy for the linear classifier is 85%</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2000">
              <a:latin typeface="Times New Roman"/>
              <a:ea typeface="Times New Roman"/>
              <a:cs typeface="Times New Roman"/>
              <a:sym typeface="Times New Roman"/>
            </a:endParaRPr>
          </a:p>
        </p:txBody>
      </p:sp>
      <p:sp>
        <p:nvSpPr>
          <p:cNvPr id="389" name="Google Shape;389;g1187c6a5056_0_28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90" name="Google Shape;390;g1187c6a5056_0_288"/>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391" name="Google Shape;391;g1187c6a5056_0_288"/>
          <p:cNvPicPr preferRelativeResize="0"/>
          <p:nvPr/>
        </p:nvPicPr>
        <p:blipFill>
          <a:blip r:embed="rId3">
            <a:alphaModFix/>
          </a:blip>
          <a:stretch>
            <a:fillRect/>
          </a:stretch>
        </p:blipFill>
        <p:spPr>
          <a:xfrm>
            <a:off x="2609850" y="1805400"/>
            <a:ext cx="3924300" cy="4388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187c6a5056_0_3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398" name="Google Shape;398;g1187c6a5056_0_306"/>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Polynomial kernel</a:t>
            </a:r>
            <a:endParaRPr b="1"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A polynomial kernel with degree of 2 has been used to check whether any improvement in accuracy is possible.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The cost value has been kept constant with respect to the linear classifier in order to determine the impact of the non-linear kernel:</a:t>
            </a:r>
            <a:endParaRPr sz="1600">
              <a:latin typeface="Times New Roman"/>
              <a:ea typeface="Times New Roman"/>
              <a:cs typeface="Times New Roman"/>
              <a:sym typeface="Times New Roman"/>
            </a:endParaRPr>
          </a:p>
          <a:p>
            <a:pPr indent="0" lvl="0" marL="304800" rtl="0" algn="l">
              <a:lnSpc>
                <a:spcPct val="115000"/>
              </a:lnSpc>
              <a:spcBef>
                <a:spcPts val="0"/>
              </a:spcBef>
              <a:spcAft>
                <a:spcPts val="0"/>
              </a:spcAft>
              <a:buClr>
                <a:schemeClr val="dk1"/>
              </a:buClr>
              <a:buSzPts val="1100"/>
              <a:buFont typeface="Arial"/>
              <a:buNone/>
            </a:pPr>
            <a:r>
              <a:rPr b="1" lang="en-US" sz="1400">
                <a:latin typeface="Courier New"/>
                <a:ea typeface="Courier New"/>
                <a:cs typeface="Courier New"/>
                <a:sym typeface="Courier New"/>
              </a:rPr>
              <a:t>#Polynomial Kernel</a:t>
            </a:r>
            <a:endParaRPr b="1" sz="1400">
              <a:latin typeface="Courier New"/>
              <a:ea typeface="Courier New"/>
              <a:cs typeface="Courier New"/>
              <a:sym typeface="Courier New"/>
            </a:endParaRPr>
          </a:p>
          <a:p>
            <a:pPr indent="0" lvl="0" marL="304800" rtl="0" algn="l">
              <a:lnSpc>
                <a:spcPct val="115000"/>
              </a:lnSpc>
              <a:spcBef>
                <a:spcPts val="100"/>
              </a:spcBef>
              <a:spcAft>
                <a:spcPts val="0"/>
              </a:spcAft>
              <a:buClr>
                <a:schemeClr val="dk1"/>
              </a:buClr>
              <a:buSzPts val="1100"/>
              <a:buFont typeface="Arial"/>
              <a:buNone/>
            </a:pPr>
            <a:r>
              <a:rPr b="1" lang="en-US" sz="1400">
                <a:latin typeface="Courier New"/>
                <a:ea typeface="Courier New"/>
                <a:cs typeface="Courier New"/>
                <a:sym typeface="Courier New"/>
              </a:rPr>
              <a:t>&gt;&gt;&gt; svm_poly_fit = SVC(kernel='poly',C=1.0,degree=2)</a:t>
            </a:r>
            <a:endParaRPr b="1" sz="1400">
              <a:latin typeface="Courier New"/>
              <a:ea typeface="Courier New"/>
              <a:cs typeface="Courier New"/>
              <a:sym typeface="Courier New"/>
            </a:endParaRPr>
          </a:p>
          <a:p>
            <a:pPr indent="0" lvl="0" marL="304800" rtl="0" algn="l">
              <a:lnSpc>
                <a:spcPct val="115000"/>
              </a:lnSpc>
              <a:spcBef>
                <a:spcPts val="100"/>
              </a:spcBef>
              <a:spcAft>
                <a:spcPts val="0"/>
              </a:spcAft>
              <a:buClr>
                <a:schemeClr val="dk1"/>
              </a:buClr>
              <a:buSzPts val="1100"/>
              <a:buFont typeface="Arial"/>
              <a:buNone/>
            </a:pPr>
            <a:r>
              <a:rPr b="1" lang="en-US" sz="1400">
                <a:latin typeface="Courier New"/>
                <a:ea typeface="Courier New"/>
                <a:cs typeface="Courier New"/>
                <a:sym typeface="Courier New"/>
              </a:rPr>
              <a:t>&gt;&gt;&gt; svm_poly_fit.fit(x_train,y_train)</a:t>
            </a:r>
            <a:endParaRPr b="1" sz="1400">
              <a:latin typeface="Courier New"/>
              <a:ea typeface="Courier New"/>
              <a:cs typeface="Courier New"/>
              <a:sym typeface="Courier New"/>
            </a:endParaRPr>
          </a:p>
          <a:p>
            <a:pPr indent="0" lvl="0" marL="304800" marR="342900" rtl="0" algn="l">
              <a:lnSpc>
                <a:spcPct val="105000"/>
              </a:lnSpc>
              <a:spcBef>
                <a:spcPts val="100"/>
              </a:spcBef>
              <a:spcAft>
                <a:spcPts val="0"/>
              </a:spcAft>
              <a:buClr>
                <a:schemeClr val="dk1"/>
              </a:buClr>
              <a:buSzPts val="1100"/>
              <a:buFont typeface="Arial"/>
              <a:buNone/>
            </a:pPr>
            <a:r>
              <a:rPr b="1" lang="en-US" sz="1400">
                <a:latin typeface="Courier New"/>
                <a:ea typeface="Courier New"/>
                <a:cs typeface="Courier New"/>
                <a:sym typeface="Courier New"/>
              </a:rPr>
              <a:t>&gt;&gt;&gt; print ("\nSVM Polynomial Kernel Classifier - Train Confusion Matrix\n\n",pd.crosstab(y_train,svm_poly_fit.predict(x_train),rownames = ["Actuall"],colnames = ["Predicted"]) )</a:t>
            </a:r>
            <a:endParaRPr b="1" sz="1400">
              <a:latin typeface="Courier New"/>
              <a:ea typeface="Courier New"/>
              <a:cs typeface="Courier New"/>
              <a:sym typeface="Courier New"/>
            </a:endParaRPr>
          </a:p>
          <a:p>
            <a:pPr indent="0" lvl="0" marL="304800" marR="152400" rtl="0" algn="l">
              <a:lnSpc>
                <a:spcPct val="105000"/>
              </a:lnSpc>
              <a:spcBef>
                <a:spcPts val="0"/>
              </a:spcBef>
              <a:spcAft>
                <a:spcPts val="0"/>
              </a:spcAft>
              <a:buClr>
                <a:schemeClr val="dk1"/>
              </a:buClr>
              <a:buSzPts val="1100"/>
              <a:buFont typeface="Arial"/>
              <a:buNone/>
            </a:pPr>
            <a:r>
              <a:rPr b="1" lang="en-US" sz="1400">
                <a:latin typeface="Courier New"/>
                <a:ea typeface="Courier New"/>
                <a:cs typeface="Courier New"/>
                <a:sym typeface="Courier New"/>
              </a:rPr>
              <a:t>&gt;&gt;&gt; print ("\nSVM Polynomial Kernel Classifier - Train accuracy:",round(accuracy_score( y_train,svm_poly_fit.predict(x_train)),3))</a:t>
            </a:r>
            <a:endParaRPr b="1" sz="1400">
              <a:latin typeface="Courier New"/>
              <a:ea typeface="Courier New"/>
              <a:cs typeface="Courier New"/>
              <a:sym typeface="Courier New"/>
            </a:endParaRPr>
          </a:p>
          <a:p>
            <a:pPr indent="0" lvl="0" marL="304800" marR="355600" rtl="0" algn="l">
              <a:lnSpc>
                <a:spcPct val="105000"/>
              </a:lnSpc>
              <a:spcBef>
                <a:spcPts val="0"/>
              </a:spcBef>
              <a:spcAft>
                <a:spcPts val="0"/>
              </a:spcAft>
              <a:buClr>
                <a:schemeClr val="dk1"/>
              </a:buClr>
              <a:buSzPts val="1100"/>
              <a:buFont typeface="Arial"/>
              <a:buNone/>
            </a:pPr>
            <a:r>
              <a:rPr b="1" lang="en-US" sz="1400">
                <a:latin typeface="Courier New"/>
                <a:ea typeface="Courier New"/>
                <a:cs typeface="Courier New"/>
                <a:sym typeface="Courier New"/>
              </a:rPr>
              <a:t>&gt;&gt;&gt; print ("\nSVM Polynomial Kernel Classifier - Train Classification Report\n", classification_report(y_train,svm_poly_fit.predict(x_train)))</a:t>
            </a:r>
            <a:endParaRPr b="1" sz="1400">
              <a:latin typeface="Courier New"/>
              <a:ea typeface="Courier New"/>
              <a:cs typeface="Courier New"/>
              <a:sym typeface="Courier New"/>
            </a:endParaRPr>
          </a:p>
          <a:p>
            <a:pPr indent="0" lvl="0" marL="0" rtl="0" algn="just">
              <a:spcBef>
                <a:spcPts val="0"/>
              </a:spcBef>
              <a:spcAft>
                <a:spcPts val="0"/>
              </a:spcAft>
              <a:buNone/>
            </a:pPr>
            <a:r>
              <a:t/>
            </a:r>
            <a:endParaRPr sz="2100">
              <a:latin typeface="Times New Roman"/>
              <a:ea typeface="Times New Roman"/>
              <a:cs typeface="Times New Roman"/>
              <a:sym typeface="Times New Roman"/>
            </a:endParaRPr>
          </a:p>
        </p:txBody>
      </p:sp>
      <p:sp>
        <p:nvSpPr>
          <p:cNvPr id="399" name="Google Shape;399;g1187c6a5056_0_30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00" name="Google Shape;400;g1187c6a5056_0_306"/>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187c6a5056_0_3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407" name="Google Shape;407;g1187c6a5056_0_320"/>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Polynomial kernel</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sz="2100">
              <a:latin typeface="Times New Roman"/>
              <a:ea typeface="Times New Roman"/>
              <a:cs typeface="Times New Roman"/>
              <a:sym typeface="Times New Roman"/>
            </a:endParaRPr>
          </a:p>
        </p:txBody>
      </p:sp>
      <p:sp>
        <p:nvSpPr>
          <p:cNvPr id="408" name="Google Shape;408;g1187c6a5056_0_3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09" name="Google Shape;409;g1187c6a5056_0_320"/>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410" name="Google Shape;410;g1187c6a5056_0_320"/>
          <p:cNvPicPr preferRelativeResize="0"/>
          <p:nvPr/>
        </p:nvPicPr>
        <p:blipFill>
          <a:blip r:embed="rId3">
            <a:alphaModFix/>
          </a:blip>
          <a:stretch>
            <a:fillRect/>
          </a:stretch>
        </p:blipFill>
        <p:spPr>
          <a:xfrm>
            <a:off x="2438400" y="1604800"/>
            <a:ext cx="4267200" cy="41673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187c6a5056_0_3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417" name="Google Shape;417;g1187c6a5056_0_329"/>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Polynomial kernel</a:t>
            </a:r>
            <a:endParaRPr b="1" sz="1600">
              <a:latin typeface="Times New Roman"/>
              <a:ea typeface="Times New Roman"/>
              <a:cs typeface="Times New Roman"/>
              <a:sym typeface="Times New Roman"/>
            </a:endParaRPr>
          </a:p>
          <a:p>
            <a:pPr indent="0" lvl="0" marL="0" rtl="0" algn="just">
              <a:spcBef>
                <a:spcPts val="0"/>
              </a:spcBef>
              <a:spcAft>
                <a:spcPts val="0"/>
              </a:spcAft>
              <a:buNone/>
            </a:pPr>
            <a:r>
              <a:rPr lang="en-US" sz="1400">
                <a:latin typeface="Times New Roman"/>
                <a:ea typeface="Times New Roman"/>
                <a:cs typeface="Times New Roman"/>
                <a:sym typeface="Times New Roman"/>
              </a:rPr>
              <a:t>&gt;&gt;&gt; print ("\n\nSVM Polynomial Kernel Classifier - Test Confusion Matrix\n\n", pd.crosstab(y_test,svm_poly_fit.predict(x_test),rownames = ["Actuall"],colnames = ["Predicted"]))</a:t>
            </a:r>
            <a:endParaRPr sz="14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&gt;&gt;&gt; print ("\nSVM Polynomial Kernel Classifier - Test accuracy:",round(accuracy_score( y_test,svm_poly_fit.predict(x_test)),3))</a:t>
            </a:r>
            <a:endParaRPr sz="14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&gt;&gt;&gt; print ("\nSVM Polynomial Kernel Classifier - Test Classification Report\n", classification_report(y_test,svm_poly_fit.predict(x_test)))</a:t>
            </a:r>
            <a:endParaRPr sz="14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p:txBody>
      </p:sp>
      <p:sp>
        <p:nvSpPr>
          <p:cNvPr id="418" name="Google Shape;418;g1187c6a5056_0_32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19" name="Google Shape;419;g1187c6a5056_0_329"/>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420" name="Google Shape;420;g1187c6a5056_0_329"/>
          <p:cNvPicPr preferRelativeResize="0"/>
          <p:nvPr/>
        </p:nvPicPr>
        <p:blipFill>
          <a:blip r:embed="rId3">
            <a:alphaModFix/>
          </a:blip>
          <a:stretch>
            <a:fillRect/>
          </a:stretch>
        </p:blipFill>
        <p:spPr>
          <a:xfrm>
            <a:off x="2100263" y="2790171"/>
            <a:ext cx="4943475" cy="3566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187c6a5056_0_3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427" name="Google Shape;427;g1187c6a5056_0_338"/>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RBF kernel</a:t>
            </a:r>
            <a:endParaRPr b="1" sz="1600">
              <a:latin typeface="Times New Roman"/>
              <a:ea typeface="Times New Roman"/>
              <a:cs typeface="Times New Roman"/>
              <a:sym typeface="Times New Roman"/>
            </a:endParaRPr>
          </a:p>
          <a:p>
            <a:pPr indent="0" lvl="0" marL="0" rtl="0" algn="just">
              <a:spcBef>
                <a:spcPts val="0"/>
              </a:spcBef>
              <a:spcAft>
                <a:spcPts val="0"/>
              </a:spcAft>
              <a:buNone/>
            </a:pPr>
            <a:r>
              <a:rPr lang="en-US" sz="1600">
                <a:latin typeface="Times New Roman"/>
                <a:ea typeface="Times New Roman"/>
                <a:cs typeface="Times New Roman"/>
                <a:sym typeface="Times New Roman"/>
              </a:rPr>
              <a:t>The cost value is kept constant with respective other kernels but the gamma value has been chosen as 0.1 to fit the model:</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rPr b="1" lang="en-US" sz="1600">
                <a:latin typeface="Times New Roman"/>
                <a:ea typeface="Times New Roman"/>
                <a:cs typeface="Times New Roman"/>
                <a:sym typeface="Times New Roman"/>
              </a:rPr>
              <a:t>#RBF Kernel</a:t>
            </a:r>
            <a:endParaRPr b="1" sz="1600">
              <a:latin typeface="Times New Roman"/>
              <a:ea typeface="Times New Roman"/>
              <a:cs typeface="Times New Roman"/>
              <a:sym typeface="Times New Roman"/>
            </a:endParaRPr>
          </a:p>
          <a:p>
            <a:pPr indent="0" lvl="0" marL="0" rtl="0" algn="just">
              <a:spcBef>
                <a:spcPts val="0"/>
              </a:spcBef>
              <a:spcAft>
                <a:spcPts val="0"/>
              </a:spcAft>
              <a:buNone/>
            </a:pPr>
            <a:r>
              <a:rPr b="1" lang="en-US" sz="1600">
                <a:latin typeface="Times New Roman"/>
                <a:ea typeface="Times New Roman"/>
                <a:cs typeface="Times New Roman"/>
                <a:sym typeface="Times New Roman"/>
              </a:rPr>
              <a:t>&gt;&gt;&gt; svm_rbf_fit = SVC(kernel='rbf',C=1.0, gamma=0.1)</a:t>
            </a:r>
            <a:endParaRPr b="1" sz="1600">
              <a:latin typeface="Times New Roman"/>
              <a:ea typeface="Times New Roman"/>
              <a:cs typeface="Times New Roman"/>
              <a:sym typeface="Times New Roman"/>
            </a:endParaRPr>
          </a:p>
          <a:p>
            <a:pPr indent="0" lvl="0" marL="0" rtl="0" algn="just">
              <a:spcBef>
                <a:spcPts val="0"/>
              </a:spcBef>
              <a:spcAft>
                <a:spcPts val="0"/>
              </a:spcAft>
              <a:buNone/>
            </a:pPr>
            <a:r>
              <a:rPr b="1" lang="en-US" sz="1600">
                <a:latin typeface="Times New Roman"/>
                <a:ea typeface="Times New Roman"/>
                <a:cs typeface="Times New Roman"/>
                <a:sym typeface="Times New Roman"/>
              </a:rPr>
              <a:t>&gt;&gt;&gt; svm_rbf_fit.fit(x_train,y_train)</a:t>
            </a:r>
            <a:endParaRPr b="1" sz="1600">
              <a:latin typeface="Times New Roman"/>
              <a:ea typeface="Times New Roman"/>
              <a:cs typeface="Times New Roman"/>
              <a:sym typeface="Times New Roman"/>
            </a:endParaRPr>
          </a:p>
          <a:p>
            <a:pPr indent="0" lvl="0" marL="0" rtl="0" algn="just">
              <a:spcBef>
                <a:spcPts val="0"/>
              </a:spcBef>
              <a:spcAft>
                <a:spcPts val="0"/>
              </a:spcAft>
              <a:buNone/>
            </a:pPr>
            <a:r>
              <a:rPr b="1" lang="en-US" sz="1600">
                <a:latin typeface="Times New Roman"/>
                <a:ea typeface="Times New Roman"/>
                <a:cs typeface="Times New Roman"/>
                <a:sym typeface="Times New Roman"/>
              </a:rPr>
              <a:t>&gt;&gt;&gt; print ("\nSVM RBF Kernel Classifier - Train Confusion</a:t>
            </a:r>
            <a:endParaRPr b="1" sz="1600">
              <a:latin typeface="Times New Roman"/>
              <a:ea typeface="Times New Roman"/>
              <a:cs typeface="Times New Roman"/>
              <a:sym typeface="Times New Roman"/>
            </a:endParaRPr>
          </a:p>
          <a:p>
            <a:pPr indent="0" lvl="0" marL="0" rtl="0" algn="just">
              <a:spcBef>
                <a:spcPts val="0"/>
              </a:spcBef>
              <a:spcAft>
                <a:spcPts val="0"/>
              </a:spcAft>
              <a:buNone/>
            </a:pPr>
            <a:r>
              <a:rPr b="1" lang="en-US" sz="1600">
                <a:latin typeface="Times New Roman"/>
                <a:ea typeface="Times New Roman"/>
                <a:cs typeface="Times New Roman"/>
                <a:sym typeface="Times New Roman"/>
              </a:rPr>
              <a:t>Matrix\n\n",pd.crosstab( y_train,svm_rbf_fit.predict(x_train),rownames = ["Actuall"],colnames = ["Predicted"]))</a:t>
            </a:r>
            <a:endParaRPr b="1" sz="1600">
              <a:latin typeface="Times New Roman"/>
              <a:ea typeface="Times New Roman"/>
              <a:cs typeface="Times New Roman"/>
              <a:sym typeface="Times New Roman"/>
            </a:endParaRPr>
          </a:p>
          <a:p>
            <a:pPr indent="0" lvl="0" marL="0" rtl="0" algn="just">
              <a:spcBef>
                <a:spcPts val="0"/>
              </a:spcBef>
              <a:spcAft>
                <a:spcPts val="0"/>
              </a:spcAft>
              <a:buNone/>
            </a:pPr>
            <a:r>
              <a:rPr b="1" lang="en-US" sz="1600">
                <a:latin typeface="Times New Roman"/>
                <a:ea typeface="Times New Roman"/>
                <a:cs typeface="Times New Roman"/>
                <a:sym typeface="Times New Roman"/>
              </a:rPr>
              <a:t>&gt;&gt;&gt; print ("\nSVM RBF Kernel Classifier - Train accuracy:",round(accuracy_score( y_train, svm_rbf_fit.predict(x_train)),3))</a:t>
            </a:r>
            <a:endParaRPr b="1" sz="1600">
              <a:latin typeface="Times New Roman"/>
              <a:ea typeface="Times New Roman"/>
              <a:cs typeface="Times New Roman"/>
              <a:sym typeface="Times New Roman"/>
            </a:endParaRPr>
          </a:p>
          <a:p>
            <a:pPr indent="0" lvl="0" marL="0" rtl="0" algn="just">
              <a:spcBef>
                <a:spcPts val="0"/>
              </a:spcBef>
              <a:spcAft>
                <a:spcPts val="0"/>
              </a:spcAft>
              <a:buNone/>
            </a:pPr>
            <a:r>
              <a:rPr b="1" lang="en-US" sz="1600">
                <a:latin typeface="Times New Roman"/>
                <a:ea typeface="Times New Roman"/>
                <a:cs typeface="Times New Roman"/>
                <a:sym typeface="Times New Roman"/>
              </a:rPr>
              <a:t>&gt;&gt;&gt; print ("\nSVM RBF Kernel Classifier - Train Classification Report\n", classification_report(y_train,svm_rbf_fit.predict(x_train)))</a:t>
            </a:r>
            <a:endParaRPr b="1" sz="16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b="1" sz="1600">
              <a:latin typeface="Times New Roman"/>
              <a:ea typeface="Times New Roman"/>
              <a:cs typeface="Times New Roman"/>
              <a:sym typeface="Times New Roman"/>
            </a:endParaRPr>
          </a:p>
        </p:txBody>
      </p:sp>
      <p:sp>
        <p:nvSpPr>
          <p:cNvPr id="428" name="Google Shape;428;g1187c6a5056_0_33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29" name="Google Shape;429;g1187c6a5056_0_338"/>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187c6a5056_0_3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436" name="Google Shape;436;g1187c6a5056_0_347"/>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lang="en-US" sz="1600">
                <a:latin typeface="Times New Roman"/>
                <a:ea typeface="Times New Roman"/>
                <a:cs typeface="Times New Roman"/>
                <a:sym typeface="Times New Roman"/>
              </a:rPr>
              <a:t>R</a:t>
            </a:r>
            <a:r>
              <a:rPr b="1" lang="en-US" sz="1600">
                <a:latin typeface="Times New Roman"/>
                <a:ea typeface="Times New Roman"/>
                <a:cs typeface="Times New Roman"/>
                <a:sym typeface="Times New Roman"/>
              </a:rPr>
              <a:t>BF kernel</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sz="2100">
              <a:latin typeface="Times New Roman"/>
              <a:ea typeface="Times New Roman"/>
              <a:cs typeface="Times New Roman"/>
              <a:sym typeface="Times New Roman"/>
            </a:endParaRPr>
          </a:p>
        </p:txBody>
      </p:sp>
      <p:sp>
        <p:nvSpPr>
          <p:cNvPr id="437" name="Google Shape;437;g1187c6a5056_0_34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38" name="Google Shape;438;g1187c6a5056_0_347"/>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439" name="Google Shape;439;g1187c6a5056_0_347"/>
          <p:cNvPicPr preferRelativeResize="0"/>
          <p:nvPr/>
        </p:nvPicPr>
        <p:blipFill>
          <a:blip r:embed="rId3">
            <a:alphaModFix/>
          </a:blip>
          <a:stretch>
            <a:fillRect/>
          </a:stretch>
        </p:blipFill>
        <p:spPr>
          <a:xfrm>
            <a:off x="1915700" y="1675277"/>
            <a:ext cx="4886325" cy="44234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187c6a5056_0_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446" name="Google Shape;446;g1187c6a5056_0_363"/>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n-US" sz="1600">
                <a:latin typeface="Times New Roman"/>
                <a:ea typeface="Times New Roman"/>
                <a:cs typeface="Times New Roman"/>
                <a:sym typeface="Times New Roman"/>
              </a:rPr>
              <a:t>R</a:t>
            </a:r>
            <a:r>
              <a:rPr b="1" lang="en-US" sz="1600">
                <a:latin typeface="Times New Roman"/>
                <a:ea typeface="Times New Roman"/>
                <a:cs typeface="Times New Roman"/>
                <a:sym typeface="Times New Roman"/>
              </a:rPr>
              <a:t>BF kernel</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sz="21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&gt;&gt;&gt; print ("\n\nSVM RBF Kernel Classifier - Test Confusion Matrix\n\n",</a:t>
            </a:r>
            <a:endParaRPr sz="21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pd.crosstab(y_test,svm_rbf_fit.predict(x_test),rownames =</a:t>
            </a:r>
            <a:endParaRPr sz="21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["Actuall"],colnames = ["Predicted"]))</a:t>
            </a:r>
            <a:endParaRPr sz="21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&gt;&gt;&gt; print ("\nSVM RBF Kernel Classifier - Test accuracy:",round(</a:t>
            </a:r>
            <a:endParaRPr sz="21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accuracy_score( y_test,svm_rbf_fit.predict(x_test)),3))</a:t>
            </a:r>
            <a:endParaRPr sz="21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&gt;&gt;&gt; print ("\nSVM RBF Kernel Classifier - Test Classification Report\n",</a:t>
            </a:r>
            <a:endParaRPr sz="21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classification_report(y_test,svm_rbf_fit.predict(x_test)))</a:t>
            </a:r>
            <a:endParaRPr sz="2100">
              <a:latin typeface="Times New Roman"/>
              <a:ea typeface="Times New Roman"/>
              <a:cs typeface="Times New Roman"/>
              <a:sym typeface="Times New Roman"/>
            </a:endParaRPr>
          </a:p>
          <a:p>
            <a:pPr indent="0" lvl="0" marL="0" rtl="0" algn="just">
              <a:spcBef>
                <a:spcPts val="0"/>
              </a:spcBef>
              <a:spcAft>
                <a:spcPts val="0"/>
              </a:spcAft>
              <a:buNone/>
            </a:pPr>
            <a:r>
              <a:t/>
            </a:r>
            <a:endParaRPr sz="2100">
              <a:latin typeface="Times New Roman"/>
              <a:ea typeface="Times New Roman"/>
              <a:cs typeface="Times New Roman"/>
              <a:sym typeface="Times New Roman"/>
            </a:endParaRPr>
          </a:p>
        </p:txBody>
      </p:sp>
      <p:sp>
        <p:nvSpPr>
          <p:cNvPr id="447" name="Google Shape;447;g1187c6a5056_0_36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48" name="Google Shape;448;g1187c6a5056_0_36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187c6a5056_0_3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455" name="Google Shape;455;g1187c6a5056_0_373"/>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lang="en-US" sz="1600">
                <a:latin typeface="Times New Roman"/>
                <a:ea typeface="Times New Roman"/>
                <a:cs typeface="Times New Roman"/>
                <a:sym typeface="Times New Roman"/>
              </a:rPr>
              <a:t>R</a:t>
            </a:r>
            <a:r>
              <a:rPr b="1" lang="en-US" sz="1600">
                <a:latin typeface="Times New Roman"/>
                <a:ea typeface="Times New Roman"/>
                <a:cs typeface="Times New Roman"/>
                <a:sym typeface="Times New Roman"/>
              </a:rPr>
              <a:t>BF kernel</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sz="2100">
              <a:latin typeface="Times New Roman"/>
              <a:ea typeface="Times New Roman"/>
              <a:cs typeface="Times New Roman"/>
              <a:sym typeface="Times New Roman"/>
            </a:endParaRPr>
          </a:p>
        </p:txBody>
      </p:sp>
      <p:sp>
        <p:nvSpPr>
          <p:cNvPr id="456" name="Google Shape;456;g1187c6a5056_0_37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57" name="Google Shape;457;g1187c6a5056_0_37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458" name="Google Shape;458;g1187c6a5056_0_373"/>
          <p:cNvPicPr preferRelativeResize="0"/>
          <p:nvPr/>
        </p:nvPicPr>
        <p:blipFill>
          <a:blip r:embed="rId3">
            <a:alphaModFix/>
          </a:blip>
          <a:stretch>
            <a:fillRect/>
          </a:stretch>
        </p:blipFill>
        <p:spPr>
          <a:xfrm>
            <a:off x="2362200" y="1805400"/>
            <a:ext cx="4419600" cy="4319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195b441c0c_0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01" name="Google Shape;101;g1195b441c0c_0_21"/>
          <p:cNvSpPr txBox="1"/>
          <p:nvPr>
            <p:ph idx="1" type="body"/>
          </p:nvPr>
        </p:nvSpPr>
        <p:spPr>
          <a:xfrm>
            <a:off x="457200" y="1417650"/>
            <a:ext cx="8229600" cy="4885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1550">
                <a:latin typeface="Palatino Linotype"/>
                <a:ea typeface="Palatino Linotype"/>
                <a:cs typeface="Palatino Linotype"/>
                <a:sym typeface="Palatino Linotype"/>
              </a:rPr>
              <a:t> </a:t>
            </a:r>
            <a:endParaRPr sz="1950">
              <a:latin typeface="Palatino Linotype"/>
              <a:ea typeface="Palatino Linotype"/>
              <a:cs typeface="Palatino Linotype"/>
              <a:sym typeface="Palatino Linotype"/>
            </a:endParaRPr>
          </a:p>
        </p:txBody>
      </p:sp>
      <p:sp>
        <p:nvSpPr>
          <p:cNvPr id="102" name="Google Shape;102;g1195b441c0c_0_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03" name="Google Shape;103;g1195b441c0c_0_21"/>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104" name="Google Shape;104;g1195b441c0c_0_21"/>
          <p:cNvPicPr preferRelativeResize="0"/>
          <p:nvPr/>
        </p:nvPicPr>
        <p:blipFill>
          <a:blip r:embed="rId3">
            <a:alphaModFix/>
          </a:blip>
          <a:stretch>
            <a:fillRect/>
          </a:stretch>
        </p:blipFill>
        <p:spPr>
          <a:xfrm>
            <a:off x="388650" y="1524000"/>
            <a:ext cx="3635875" cy="4193100"/>
          </a:xfrm>
          <a:prstGeom prst="rect">
            <a:avLst/>
          </a:prstGeom>
          <a:noFill/>
          <a:ln>
            <a:noFill/>
          </a:ln>
        </p:spPr>
      </p:pic>
      <p:pic>
        <p:nvPicPr>
          <p:cNvPr id="105" name="Google Shape;105;g1195b441c0c_0_21"/>
          <p:cNvPicPr preferRelativeResize="0"/>
          <p:nvPr/>
        </p:nvPicPr>
        <p:blipFill>
          <a:blip r:embed="rId4">
            <a:alphaModFix/>
          </a:blip>
          <a:stretch>
            <a:fillRect/>
          </a:stretch>
        </p:blipFill>
        <p:spPr>
          <a:xfrm>
            <a:off x="4572000" y="1726850"/>
            <a:ext cx="3940950" cy="3488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1187c6a5056_0_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a:solidFill>
                  <a:srgbClr val="000000"/>
                </a:solidFill>
                <a:latin typeface="Times New Roman"/>
                <a:ea typeface="Times New Roman"/>
                <a:cs typeface="Times New Roman"/>
                <a:sym typeface="Times New Roman"/>
              </a:rPr>
              <a:t>Artificial Neural Networks - ANN</a:t>
            </a:r>
            <a:endParaRPr b="1" sz="4400">
              <a:solidFill>
                <a:srgbClr val="000000"/>
              </a:solidFill>
            </a:endParaRPr>
          </a:p>
        </p:txBody>
      </p:sp>
      <p:sp>
        <p:nvSpPr>
          <p:cNvPr id="465" name="Google Shape;465;g1187c6a5056_0_387"/>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b="1" sz="1600">
              <a:latin typeface="Times New Roman"/>
              <a:ea typeface="Times New Roman"/>
              <a:cs typeface="Times New Roman"/>
              <a:sym typeface="Times New Roman"/>
            </a:endParaRPr>
          </a:p>
          <a:p>
            <a:pPr indent="-342900" lvl="0" marL="457200" rtl="0" algn="just">
              <a:spcBef>
                <a:spcPts val="0"/>
              </a:spcBef>
              <a:spcAft>
                <a:spcPts val="0"/>
              </a:spcAft>
              <a:buSzPts val="1800"/>
              <a:buFont typeface="Palatino Linotype"/>
              <a:buChar char="•"/>
            </a:pPr>
            <a:r>
              <a:rPr b="1" lang="en-US">
                <a:latin typeface="Palatino Linotype"/>
                <a:ea typeface="Palatino Linotype"/>
                <a:cs typeface="Palatino Linotype"/>
                <a:sym typeface="Palatino Linotype"/>
              </a:rPr>
              <a:t>Artificial neural networks </a:t>
            </a:r>
            <a:r>
              <a:rPr lang="en-US">
                <a:latin typeface="Palatino Linotype"/>
                <a:ea typeface="Palatino Linotype"/>
                <a:cs typeface="Palatino Linotype"/>
                <a:sym typeface="Palatino Linotype"/>
              </a:rPr>
              <a:t>(</a:t>
            </a:r>
            <a:r>
              <a:rPr b="1" lang="en-US">
                <a:latin typeface="Palatino Linotype"/>
                <a:ea typeface="Palatino Linotype"/>
                <a:cs typeface="Palatino Linotype"/>
                <a:sym typeface="Palatino Linotype"/>
              </a:rPr>
              <a:t>ANN</a:t>
            </a:r>
            <a:r>
              <a:rPr lang="en-US">
                <a:latin typeface="Palatino Linotype"/>
                <a:ea typeface="Palatino Linotype"/>
                <a:cs typeface="Palatino Linotype"/>
                <a:sym typeface="Palatino Linotype"/>
              </a:rPr>
              <a:t>s) model the relationship between a set of input signals and output signals using a model derived from a replica of the biological brain, which responds to stimuli from its sensory inputs. </a:t>
            </a:r>
            <a:endParaRPr>
              <a:latin typeface="Palatino Linotype"/>
              <a:ea typeface="Palatino Linotype"/>
              <a:cs typeface="Palatino Linotype"/>
              <a:sym typeface="Palatino Linotype"/>
            </a:endParaRPr>
          </a:p>
          <a:p>
            <a:pPr indent="-342900" lvl="0" marL="457200" rtl="0" algn="just">
              <a:spcBef>
                <a:spcPts val="0"/>
              </a:spcBef>
              <a:spcAft>
                <a:spcPts val="0"/>
              </a:spcAft>
              <a:buSzPts val="1800"/>
              <a:buFont typeface="Palatino Linotype"/>
              <a:buChar char="•"/>
            </a:pPr>
            <a:r>
              <a:rPr lang="en-US">
                <a:latin typeface="Palatino Linotype"/>
                <a:ea typeface="Palatino Linotype"/>
                <a:cs typeface="Palatino Linotype"/>
                <a:sym typeface="Palatino Linotype"/>
              </a:rPr>
              <a:t>The human brain consists of about 90 billion neurons, with around 1 trillion connections between them; </a:t>
            </a:r>
            <a:endParaRPr>
              <a:latin typeface="Palatino Linotype"/>
              <a:ea typeface="Palatino Linotype"/>
              <a:cs typeface="Palatino Linotype"/>
              <a:sym typeface="Palatino Linotype"/>
            </a:endParaRPr>
          </a:p>
          <a:p>
            <a:pPr indent="-342900" lvl="0" marL="457200" rtl="0" algn="just">
              <a:spcBef>
                <a:spcPts val="0"/>
              </a:spcBef>
              <a:spcAft>
                <a:spcPts val="0"/>
              </a:spcAft>
              <a:buSzPts val="1800"/>
              <a:buFont typeface="Palatino Linotype"/>
              <a:buChar char="•"/>
            </a:pPr>
            <a:r>
              <a:rPr lang="en-US">
                <a:latin typeface="Palatino Linotype"/>
                <a:ea typeface="Palatino Linotype"/>
                <a:cs typeface="Palatino Linotype"/>
                <a:sym typeface="Palatino Linotype"/>
              </a:rPr>
              <a:t>ANN methods try to model problems using interconnected artificial neurons (or nodes) to solve machine learning problems</a:t>
            </a:r>
            <a:endParaRPr>
              <a:latin typeface="Palatino Linotype"/>
              <a:ea typeface="Palatino Linotype"/>
              <a:cs typeface="Palatino Linotype"/>
              <a:sym typeface="Palatino Linotype"/>
            </a:endParaRPr>
          </a:p>
          <a:p>
            <a:pPr indent="-342900" lvl="0" marL="457200" rtl="0" algn="just">
              <a:spcBef>
                <a:spcPts val="0"/>
              </a:spcBef>
              <a:spcAft>
                <a:spcPts val="0"/>
              </a:spcAft>
              <a:buSzPts val="1800"/>
              <a:buFont typeface="Palatino Linotype"/>
              <a:buChar char="•"/>
            </a:pPr>
            <a:r>
              <a:rPr lang="en-US">
                <a:latin typeface="Palatino Linotype"/>
                <a:ea typeface="Palatino Linotype"/>
                <a:cs typeface="Palatino Linotype"/>
                <a:sym typeface="Palatino Linotype"/>
              </a:rPr>
              <a:t>In Human Brain </a:t>
            </a:r>
            <a:endParaRPr>
              <a:latin typeface="Palatino Linotype"/>
              <a:ea typeface="Palatino Linotype"/>
              <a:cs typeface="Palatino Linotype"/>
              <a:sym typeface="Palatino Linotype"/>
            </a:endParaRPr>
          </a:p>
          <a:p>
            <a:pPr indent="-342900" lvl="1" marL="914400" rtl="0" algn="just">
              <a:spcBef>
                <a:spcPts val="0"/>
              </a:spcBef>
              <a:spcAft>
                <a:spcPts val="0"/>
              </a:spcAft>
              <a:buSzPts val="1800"/>
              <a:buFont typeface="Palatino Linotype"/>
              <a:buChar char="–"/>
            </a:pPr>
            <a:r>
              <a:rPr lang="en-US">
                <a:latin typeface="Palatino Linotype"/>
                <a:ea typeface="Palatino Linotype"/>
                <a:cs typeface="Palatino Linotype"/>
                <a:sym typeface="Palatino Linotype"/>
              </a:rPr>
              <a:t>Incoming signals are received by the cell's dendrites through a biochemical process that allows the impulses to be weighted according to their relative importance. </a:t>
            </a:r>
            <a:endParaRPr>
              <a:latin typeface="Palatino Linotype"/>
              <a:ea typeface="Palatino Linotype"/>
              <a:cs typeface="Palatino Linotype"/>
              <a:sym typeface="Palatino Linotype"/>
            </a:endParaRPr>
          </a:p>
          <a:p>
            <a:pPr indent="-342900" lvl="1" marL="914400" rtl="0" algn="just">
              <a:spcBef>
                <a:spcPts val="0"/>
              </a:spcBef>
              <a:spcAft>
                <a:spcPts val="0"/>
              </a:spcAft>
              <a:buSzPts val="1800"/>
              <a:buFont typeface="Palatino Linotype"/>
              <a:buChar char="–"/>
            </a:pPr>
            <a:r>
              <a:rPr lang="en-US">
                <a:latin typeface="Palatino Linotype"/>
                <a:ea typeface="Palatino Linotype"/>
                <a:cs typeface="Palatino Linotype"/>
                <a:sym typeface="Palatino Linotype"/>
              </a:rPr>
              <a:t>As the cell body begins to accumulate the incoming signals, a threshold is reached, at which the cell fires and the output signal is then transmitted via an electrochemical process down the axon. </a:t>
            </a:r>
            <a:endParaRPr>
              <a:latin typeface="Palatino Linotype"/>
              <a:ea typeface="Palatino Linotype"/>
              <a:cs typeface="Palatino Linotype"/>
              <a:sym typeface="Palatino Linotype"/>
            </a:endParaRPr>
          </a:p>
          <a:p>
            <a:pPr indent="-342900" lvl="1" marL="914400" rtl="0" algn="just">
              <a:spcBef>
                <a:spcPts val="0"/>
              </a:spcBef>
              <a:spcAft>
                <a:spcPts val="0"/>
              </a:spcAft>
              <a:buSzPts val="1800"/>
              <a:buFont typeface="Palatino Linotype"/>
              <a:buChar char="–"/>
            </a:pPr>
            <a:r>
              <a:rPr lang="en-US">
                <a:latin typeface="Palatino Linotype"/>
                <a:ea typeface="Palatino Linotype"/>
                <a:cs typeface="Palatino Linotype"/>
                <a:sym typeface="Palatino Linotype"/>
              </a:rPr>
              <a:t>At the axon terminal, an electric signal is again processed as a chemical signal to be passed to its neighboring neurons, which will be dendrites to some other neuron.</a:t>
            </a:r>
            <a:endParaRPr>
              <a:latin typeface="Palatino Linotype"/>
              <a:ea typeface="Palatino Linotype"/>
              <a:cs typeface="Palatino Linotype"/>
              <a:sym typeface="Palatino Linotype"/>
            </a:endParaRPr>
          </a:p>
        </p:txBody>
      </p:sp>
      <p:sp>
        <p:nvSpPr>
          <p:cNvPr id="466" name="Google Shape;466;g1187c6a5056_0_38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67" name="Google Shape;467;g1187c6a5056_0_387"/>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187c6a5056_0_3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474" name="Google Shape;474;g1187c6a5056_0_399"/>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330200" lvl="0" marL="457200" rtl="0" algn="l">
              <a:spcBef>
                <a:spcPts val="360"/>
              </a:spcBef>
              <a:spcAft>
                <a:spcPts val="0"/>
              </a:spcAft>
              <a:buSzPts val="1600"/>
              <a:buFont typeface="Palatino Linotype"/>
              <a:buChar char="•"/>
            </a:pPr>
            <a:r>
              <a:rPr lang="en-US" sz="1600">
                <a:latin typeface="Palatino Linotype"/>
                <a:ea typeface="Palatino Linotype"/>
                <a:cs typeface="Palatino Linotype"/>
                <a:sym typeface="Palatino Linotype"/>
              </a:rPr>
              <a:t>A similar working principle is loosely used in building an artificial neural network, in which each neuron has a set of inputs, each of which is given a specific weight. </a:t>
            </a:r>
            <a:endParaRPr sz="1600">
              <a:latin typeface="Palatino Linotype"/>
              <a:ea typeface="Palatino Linotype"/>
              <a:cs typeface="Palatino Linotype"/>
              <a:sym typeface="Palatino Linotype"/>
            </a:endParaRPr>
          </a:p>
          <a:p>
            <a:pPr indent="-330200" lvl="0" marL="457200" rtl="0" algn="l">
              <a:spcBef>
                <a:spcPts val="0"/>
              </a:spcBef>
              <a:spcAft>
                <a:spcPts val="0"/>
              </a:spcAft>
              <a:buSzPts val="1600"/>
              <a:buFont typeface="Palatino Linotype"/>
              <a:buChar char="•"/>
            </a:pPr>
            <a:r>
              <a:rPr lang="en-US" sz="1600">
                <a:latin typeface="Palatino Linotype"/>
                <a:ea typeface="Palatino Linotype"/>
                <a:cs typeface="Palatino Linotype"/>
                <a:sym typeface="Palatino Linotype"/>
              </a:rPr>
              <a:t>The neuron computes a function on these weighted inputs. </a:t>
            </a:r>
            <a:endParaRPr sz="1600">
              <a:latin typeface="Palatino Linotype"/>
              <a:ea typeface="Palatino Linotype"/>
              <a:cs typeface="Palatino Linotype"/>
              <a:sym typeface="Palatino Linotype"/>
            </a:endParaRPr>
          </a:p>
          <a:p>
            <a:pPr indent="-330200" lvl="0" marL="457200" rtl="0" algn="l">
              <a:spcBef>
                <a:spcPts val="0"/>
              </a:spcBef>
              <a:spcAft>
                <a:spcPts val="0"/>
              </a:spcAft>
              <a:buSzPts val="1600"/>
              <a:buFont typeface="Palatino Linotype"/>
              <a:buChar char="•"/>
            </a:pPr>
            <a:r>
              <a:rPr lang="en-US" sz="1600">
                <a:latin typeface="Palatino Linotype"/>
                <a:ea typeface="Palatino Linotype"/>
                <a:cs typeface="Palatino Linotype"/>
                <a:sym typeface="Palatino Linotype"/>
              </a:rPr>
              <a:t>A linear neuron takes a linear combination of weighted input and applies an activation function (sigmoid, tanh, relu, and so on) on the aggregated sum.</a:t>
            </a:r>
            <a:endParaRPr sz="1600">
              <a:latin typeface="Palatino Linotype"/>
              <a:ea typeface="Palatino Linotype"/>
              <a:cs typeface="Palatino Linotype"/>
              <a:sym typeface="Palatino Linotype"/>
            </a:endParaRPr>
          </a:p>
          <a:p>
            <a:pPr indent="-330200" lvl="0" marL="457200" marR="76200" rtl="0" algn="l">
              <a:lnSpc>
                <a:spcPct val="90000"/>
              </a:lnSpc>
              <a:spcBef>
                <a:spcPts val="0"/>
              </a:spcBef>
              <a:spcAft>
                <a:spcPts val="0"/>
              </a:spcAft>
              <a:buSzPts val="1600"/>
              <a:buFont typeface="Arial"/>
              <a:buChar char="•"/>
            </a:pPr>
            <a:r>
              <a:rPr lang="en-US" sz="1600">
                <a:latin typeface="Arial"/>
                <a:ea typeface="Arial"/>
                <a:cs typeface="Arial"/>
                <a:sym typeface="Arial"/>
              </a:rPr>
              <a:t>The network feeds the weighted sum of the input into the logistic function (in case of sigmoid function). </a:t>
            </a:r>
            <a:endParaRPr sz="1600">
              <a:latin typeface="Arial"/>
              <a:ea typeface="Arial"/>
              <a:cs typeface="Arial"/>
              <a:sym typeface="Arial"/>
            </a:endParaRPr>
          </a:p>
          <a:p>
            <a:pPr indent="-330200" lvl="0" marL="457200" marR="76200" rtl="0" algn="l">
              <a:lnSpc>
                <a:spcPct val="90000"/>
              </a:lnSpc>
              <a:spcBef>
                <a:spcPts val="0"/>
              </a:spcBef>
              <a:spcAft>
                <a:spcPts val="0"/>
              </a:spcAft>
              <a:buSzPts val="1600"/>
              <a:buFont typeface="Arial"/>
              <a:buChar char="•"/>
            </a:pPr>
            <a:r>
              <a:rPr lang="en-US" sz="1600">
                <a:latin typeface="Arial"/>
                <a:ea typeface="Arial"/>
                <a:cs typeface="Arial"/>
                <a:sym typeface="Arial"/>
              </a:rPr>
              <a:t>The logistic function returns a value between 0 and 1 based on the set threshold; for example, here we set the threshold as 0.7. </a:t>
            </a:r>
            <a:endParaRPr sz="1600">
              <a:latin typeface="Arial"/>
              <a:ea typeface="Arial"/>
              <a:cs typeface="Arial"/>
              <a:sym typeface="Arial"/>
            </a:endParaRPr>
          </a:p>
          <a:p>
            <a:pPr indent="-330200" lvl="0" marL="457200" marR="76200" rtl="0" algn="l">
              <a:lnSpc>
                <a:spcPct val="90000"/>
              </a:lnSpc>
              <a:spcBef>
                <a:spcPts val="0"/>
              </a:spcBef>
              <a:spcAft>
                <a:spcPts val="0"/>
              </a:spcAft>
              <a:buSzPts val="1600"/>
              <a:buFont typeface="Arial"/>
              <a:buChar char="•"/>
            </a:pPr>
            <a:r>
              <a:rPr lang="en-US" sz="1600">
                <a:latin typeface="Arial"/>
                <a:ea typeface="Arial"/>
                <a:cs typeface="Arial"/>
                <a:sym typeface="Arial"/>
              </a:rPr>
              <a:t>Any accumulated signal greater than 0.7 gives the signal of 1 and vice versa; any accumulated signal less than 0.7 returns the value of 0:</a:t>
            </a:r>
            <a:endParaRPr sz="1600">
              <a:latin typeface="Arial"/>
              <a:ea typeface="Arial"/>
              <a:cs typeface="Arial"/>
              <a:sym typeface="Arial"/>
            </a:endParaRPr>
          </a:p>
          <a:p>
            <a:pPr indent="0" lvl="0" marL="0" rtl="0" algn="l">
              <a:spcBef>
                <a:spcPts val="360"/>
              </a:spcBef>
              <a:spcAft>
                <a:spcPts val="0"/>
              </a:spcAft>
              <a:buNone/>
            </a:pPr>
            <a:r>
              <a:t/>
            </a:r>
            <a:endParaRPr sz="1050">
              <a:latin typeface="Palatino Linotype"/>
              <a:ea typeface="Palatino Linotype"/>
              <a:cs typeface="Palatino Linotype"/>
              <a:sym typeface="Palatino Linotype"/>
            </a:endParaRPr>
          </a:p>
        </p:txBody>
      </p:sp>
      <p:sp>
        <p:nvSpPr>
          <p:cNvPr id="475" name="Google Shape;475;g1187c6a5056_0_39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76" name="Google Shape;476;g1187c6a5056_0_399"/>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477" name="Google Shape;477;g1187c6a5056_0_399"/>
          <p:cNvPicPr preferRelativeResize="0"/>
          <p:nvPr/>
        </p:nvPicPr>
        <p:blipFill>
          <a:blip r:embed="rId3">
            <a:alphaModFix/>
          </a:blip>
          <a:stretch>
            <a:fillRect/>
          </a:stretch>
        </p:blipFill>
        <p:spPr>
          <a:xfrm>
            <a:off x="1480188" y="4027938"/>
            <a:ext cx="6334125" cy="2162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187c6a5056_0_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484" name="Google Shape;484;g1187c6a5056_0_418"/>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333375" lvl="0" marL="457200" rtl="0" algn="l">
              <a:spcBef>
                <a:spcPts val="360"/>
              </a:spcBef>
              <a:spcAft>
                <a:spcPts val="0"/>
              </a:spcAft>
              <a:buSzPts val="1650"/>
              <a:buFont typeface="Palatino Linotype"/>
              <a:buChar char="•"/>
            </a:pPr>
            <a:r>
              <a:rPr lang="en-US" sz="1650">
                <a:latin typeface="Palatino Linotype"/>
                <a:ea typeface="Palatino Linotype"/>
                <a:cs typeface="Palatino Linotype"/>
                <a:sym typeface="Palatino Linotype"/>
              </a:rPr>
              <a:t>A typical artificial neuron with n input dendrites can be represented by the following formula. </a:t>
            </a:r>
            <a:endParaRPr sz="1650">
              <a:latin typeface="Palatino Linotype"/>
              <a:ea typeface="Palatino Linotype"/>
              <a:cs typeface="Palatino Linotype"/>
              <a:sym typeface="Palatino Linotype"/>
            </a:endParaRPr>
          </a:p>
          <a:p>
            <a:pPr indent="-333375" lvl="0" marL="457200" rtl="0" algn="l">
              <a:spcBef>
                <a:spcPts val="0"/>
              </a:spcBef>
              <a:spcAft>
                <a:spcPts val="0"/>
              </a:spcAft>
              <a:buSzPts val="1650"/>
              <a:buFont typeface="Palatino Linotype"/>
              <a:buChar char="•"/>
            </a:pPr>
            <a:r>
              <a:rPr lang="en-US" sz="1650">
                <a:latin typeface="Palatino Linotype"/>
                <a:ea typeface="Palatino Linotype"/>
                <a:cs typeface="Palatino Linotype"/>
                <a:sym typeface="Palatino Linotype"/>
              </a:rPr>
              <a:t>The w weights allow each of the n inputs of x to contribute a greater or lesser amount to the sum of input signals. </a:t>
            </a:r>
            <a:endParaRPr sz="1650">
              <a:latin typeface="Palatino Linotype"/>
              <a:ea typeface="Palatino Linotype"/>
              <a:cs typeface="Palatino Linotype"/>
              <a:sym typeface="Palatino Linotype"/>
            </a:endParaRPr>
          </a:p>
          <a:p>
            <a:pPr indent="-333375" lvl="0" marL="457200" rtl="0" algn="l">
              <a:spcBef>
                <a:spcPts val="0"/>
              </a:spcBef>
              <a:spcAft>
                <a:spcPts val="0"/>
              </a:spcAft>
              <a:buSzPts val="1650"/>
              <a:buFont typeface="Palatino Linotype"/>
              <a:buChar char="•"/>
            </a:pPr>
            <a:r>
              <a:rPr lang="en-US" sz="1650">
                <a:latin typeface="Palatino Linotype"/>
                <a:ea typeface="Palatino Linotype"/>
                <a:cs typeface="Palatino Linotype"/>
                <a:sym typeface="Palatino Linotype"/>
              </a:rPr>
              <a:t>The accumulated value is passed to the activation function, f(x), and the resulting signal, y(x), is the output axon:</a:t>
            </a:r>
            <a:endParaRPr sz="1650">
              <a:latin typeface="Palatino Linotype"/>
              <a:ea typeface="Palatino Linotype"/>
              <a:cs typeface="Palatino Linotype"/>
              <a:sym typeface="Palatino Linotype"/>
            </a:endParaRPr>
          </a:p>
          <a:p>
            <a:pPr indent="0" lvl="0" marL="0" rtl="0" algn="l">
              <a:spcBef>
                <a:spcPts val="360"/>
              </a:spcBef>
              <a:spcAft>
                <a:spcPts val="0"/>
              </a:spcAft>
              <a:buNone/>
            </a:pPr>
            <a:r>
              <a:t/>
            </a:r>
            <a:endParaRPr sz="1650">
              <a:latin typeface="Palatino Linotype"/>
              <a:ea typeface="Palatino Linotype"/>
              <a:cs typeface="Palatino Linotype"/>
              <a:sym typeface="Palatino Linotype"/>
            </a:endParaRPr>
          </a:p>
        </p:txBody>
      </p:sp>
      <p:sp>
        <p:nvSpPr>
          <p:cNvPr id="485" name="Google Shape;485;g1187c6a5056_0_4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86" name="Google Shape;486;g1187c6a5056_0_418"/>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487" name="Google Shape;487;g1187c6a5056_0_418"/>
          <p:cNvPicPr preferRelativeResize="0"/>
          <p:nvPr/>
        </p:nvPicPr>
        <p:blipFill>
          <a:blip r:embed="rId3">
            <a:alphaModFix/>
          </a:blip>
          <a:stretch>
            <a:fillRect/>
          </a:stretch>
        </p:blipFill>
        <p:spPr>
          <a:xfrm>
            <a:off x="3437225" y="3177925"/>
            <a:ext cx="1199580" cy="502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187c6a5056_0_4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494" name="Google Shape;494;g1187c6a5056_0_427"/>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76200" rtl="0" algn="just">
              <a:lnSpc>
                <a:spcPct val="115000"/>
              </a:lnSpc>
              <a:spcBef>
                <a:spcPts val="1200"/>
              </a:spcBef>
              <a:spcAft>
                <a:spcPts val="0"/>
              </a:spcAft>
              <a:buNone/>
            </a:pPr>
            <a:r>
              <a:rPr lang="en-US" sz="1550">
                <a:solidFill>
                  <a:srgbClr val="000000"/>
                </a:solidFill>
                <a:latin typeface="Arial"/>
                <a:ea typeface="Arial"/>
                <a:cs typeface="Arial"/>
                <a:sym typeface="Arial"/>
              </a:rPr>
              <a:t>The parameters required for choosing for building neural networks are the following:</a:t>
            </a:r>
            <a:endParaRPr sz="1550">
              <a:solidFill>
                <a:srgbClr val="000000"/>
              </a:solidFill>
              <a:latin typeface="Arial"/>
              <a:ea typeface="Arial"/>
              <a:cs typeface="Arial"/>
              <a:sym typeface="Arial"/>
            </a:endParaRPr>
          </a:p>
          <a:p>
            <a:pPr indent="-327025" lvl="0" marL="457200" marR="177800" rtl="0" algn="l">
              <a:lnSpc>
                <a:spcPct val="88000"/>
              </a:lnSpc>
              <a:spcBef>
                <a:spcPts val="1200"/>
              </a:spcBef>
              <a:spcAft>
                <a:spcPts val="0"/>
              </a:spcAft>
              <a:buClr>
                <a:srgbClr val="000000"/>
              </a:buClr>
              <a:buSzPts val="1550"/>
              <a:buFont typeface="Arial"/>
              <a:buChar char="•"/>
            </a:pPr>
            <a:r>
              <a:rPr b="1" lang="en-US" sz="1550">
                <a:solidFill>
                  <a:srgbClr val="000000"/>
                </a:solidFill>
                <a:latin typeface="Arial"/>
                <a:ea typeface="Arial"/>
                <a:cs typeface="Arial"/>
                <a:sym typeface="Arial"/>
              </a:rPr>
              <a:t>Activation function: </a:t>
            </a:r>
            <a:r>
              <a:rPr lang="en-US" sz="1550">
                <a:solidFill>
                  <a:srgbClr val="000000"/>
                </a:solidFill>
                <a:latin typeface="Arial"/>
                <a:ea typeface="Arial"/>
                <a:cs typeface="Arial"/>
                <a:sym typeface="Arial"/>
              </a:rPr>
              <a:t>Choosing an activation function plays a major role in aggregating signals into the output signal to be propagated to the other neurons of the network.</a:t>
            </a:r>
            <a:endParaRPr sz="1550">
              <a:solidFill>
                <a:srgbClr val="000000"/>
              </a:solidFill>
              <a:latin typeface="Arial"/>
              <a:ea typeface="Arial"/>
              <a:cs typeface="Arial"/>
              <a:sym typeface="Arial"/>
            </a:endParaRPr>
          </a:p>
          <a:p>
            <a:pPr indent="-327025" lvl="0" marL="457200" marR="177800" rtl="0" algn="l">
              <a:lnSpc>
                <a:spcPct val="88000"/>
              </a:lnSpc>
              <a:spcBef>
                <a:spcPts val="0"/>
              </a:spcBef>
              <a:spcAft>
                <a:spcPts val="0"/>
              </a:spcAft>
              <a:buClr>
                <a:srgbClr val="000000"/>
              </a:buClr>
              <a:buSzPts val="1550"/>
              <a:buFont typeface="Arial"/>
              <a:buChar char="•"/>
            </a:pPr>
            <a:r>
              <a:rPr b="1" lang="en-US" sz="1550">
                <a:solidFill>
                  <a:srgbClr val="000000"/>
                </a:solidFill>
                <a:latin typeface="Arial"/>
                <a:ea typeface="Arial"/>
                <a:cs typeface="Arial"/>
                <a:sym typeface="Arial"/>
              </a:rPr>
              <a:t>Network architecture or topology: </a:t>
            </a:r>
            <a:r>
              <a:rPr lang="en-US" sz="1550">
                <a:solidFill>
                  <a:srgbClr val="000000"/>
                </a:solidFill>
                <a:latin typeface="Arial"/>
                <a:ea typeface="Arial"/>
                <a:cs typeface="Arial"/>
                <a:sym typeface="Arial"/>
              </a:rPr>
              <a:t>This represents the number of layers required and the number of neurons in each layer. More layers and neurons will create a highly non-linear decision boundary, whereas if we reduce the architecture, the model will be less flexible and more robust.</a:t>
            </a:r>
            <a:endParaRPr sz="1550">
              <a:solidFill>
                <a:srgbClr val="000000"/>
              </a:solidFill>
              <a:latin typeface="Arial"/>
              <a:ea typeface="Arial"/>
              <a:cs typeface="Arial"/>
              <a:sym typeface="Arial"/>
            </a:endParaRPr>
          </a:p>
          <a:p>
            <a:pPr indent="-327025" lvl="0" marL="457200" marR="177800" rtl="0" algn="l">
              <a:lnSpc>
                <a:spcPct val="88000"/>
              </a:lnSpc>
              <a:spcBef>
                <a:spcPts val="0"/>
              </a:spcBef>
              <a:spcAft>
                <a:spcPts val="0"/>
              </a:spcAft>
              <a:buClr>
                <a:srgbClr val="000000"/>
              </a:buClr>
              <a:buSzPts val="1550"/>
              <a:buFont typeface="Arial"/>
              <a:buChar char="•"/>
            </a:pPr>
            <a:r>
              <a:rPr b="1" lang="en-US" sz="1550">
                <a:solidFill>
                  <a:srgbClr val="000000"/>
                </a:solidFill>
                <a:latin typeface="Arial"/>
                <a:ea typeface="Arial"/>
                <a:cs typeface="Arial"/>
                <a:sym typeface="Arial"/>
              </a:rPr>
              <a:t>Training optimization algorithm: </a:t>
            </a:r>
            <a:r>
              <a:rPr lang="en-US" sz="1550">
                <a:solidFill>
                  <a:srgbClr val="000000"/>
                </a:solidFill>
                <a:latin typeface="Arial"/>
                <a:ea typeface="Arial"/>
                <a:cs typeface="Arial"/>
                <a:sym typeface="Arial"/>
              </a:rPr>
              <a:t>The selection of an optimization algorithm plays a critical role as well, in order to converge quickly and accurately to the best optimal solutions</a:t>
            </a:r>
            <a:endParaRPr sz="1550">
              <a:solidFill>
                <a:srgbClr val="000000"/>
              </a:solidFill>
              <a:latin typeface="Arial"/>
              <a:ea typeface="Arial"/>
              <a:cs typeface="Arial"/>
              <a:sym typeface="Arial"/>
            </a:endParaRPr>
          </a:p>
          <a:p>
            <a:pPr indent="-327025" lvl="0" marL="457200" marR="177800" rtl="0" algn="l">
              <a:lnSpc>
                <a:spcPct val="88000"/>
              </a:lnSpc>
              <a:spcBef>
                <a:spcPts val="0"/>
              </a:spcBef>
              <a:spcAft>
                <a:spcPts val="0"/>
              </a:spcAft>
              <a:buClr>
                <a:srgbClr val="000000"/>
              </a:buClr>
              <a:buSzPts val="1550"/>
              <a:buFont typeface="Arial"/>
              <a:buChar char="•"/>
            </a:pPr>
            <a:r>
              <a:rPr b="1" lang="en-US" sz="1550">
                <a:solidFill>
                  <a:srgbClr val="000000"/>
                </a:solidFill>
                <a:latin typeface="Arial"/>
                <a:ea typeface="Arial"/>
                <a:cs typeface="Arial"/>
                <a:sym typeface="Arial"/>
              </a:rPr>
              <a:t>Applications of Neural Networks: </a:t>
            </a:r>
            <a:endParaRPr sz="1550">
              <a:solidFill>
                <a:srgbClr val="000000"/>
              </a:solidFill>
              <a:latin typeface="Arial"/>
              <a:ea typeface="Arial"/>
              <a:cs typeface="Arial"/>
              <a:sym typeface="Arial"/>
            </a:endParaRPr>
          </a:p>
          <a:p>
            <a:pPr indent="-327025" lvl="1" marL="914400" marR="177800" rtl="0" algn="l">
              <a:lnSpc>
                <a:spcPct val="88000"/>
              </a:lnSpc>
              <a:spcBef>
                <a:spcPts val="0"/>
              </a:spcBef>
              <a:spcAft>
                <a:spcPts val="0"/>
              </a:spcAft>
              <a:buClr>
                <a:srgbClr val="000000"/>
              </a:buClr>
              <a:buSzPts val="1550"/>
              <a:buFont typeface="Arial"/>
              <a:buChar char="–"/>
            </a:pPr>
            <a:r>
              <a:rPr b="1" lang="en-US" sz="1550">
                <a:solidFill>
                  <a:srgbClr val="000000"/>
                </a:solidFill>
                <a:latin typeface="Arial"/>
                <a:ea typeface="Arial"/>
                <a:cs typeface="Arial"/>
                <a:sym typeface="Arial"/>
              </a:rPr>
              <a:t>Images and videos: </a:t>
            </a:r>
            <a:r>
              <a:rPr lang="en-US" sz="1550">
                <a:solidFill>
                  <a:srgbClr val="000000"/>
                </a:solidFill>
                <a:latin typeface="Arial"/>
                <a:ea typeface="Arial"/>
                <a:cs typeface="Arial"/>
                <a:sym typeface="Arial"/>
              </a:rPr>
              <a:t>To identify an object in an image or to classify whether it is a dog or a cat</a:t>
            </a:r>
            <a:endParaRPr sz="1550">
              <a:solidFill>
                <a:srgbClr val="000000"/>
              </a:solidFill>
              <a:latin typeface="Arial"/>
              <a:ea typeface="Arial"/>
              <a:cs typeface="Arial"/>
              <a:sym typeface="Arial"/>
            </a:endParaRPr>
          </a:p>
          <a:p>
            <a:pPr indent="-327025" lvl="1" marL="914400" marR="177800" rtl="0" algn="l">
              <a:lnSpc>
                <a:spcPct val="88000"/>
              </a:lnSpc>
              <a:spcBef>
                <a:spcPts val="0"/>
              </a:spcBef>
              <a:spcAft>
                <a:spcPts val="0"/>
              </a:spcAft>
              <a:buClr>
                <a:srgbClr val="000000"/>
              </a:buClr>
              <a:buSzPts val="1550"/>
              <a:buFont typeface="Arial"/>
              <a:buChar char="–"/>
            </a:pPr>
            <a:r>
              <a:rPr b="1" lang="en-US" sz="1550">
                <a:solidFill>
                  <a:srgbClr val="000000"/>
                </a:solidFill>
                <a:latin typeface="Arial"/>
                <a:ea typeface="Arial"/>
                <a:cs typeface="Arial"/>
                <a:sym typeface="Arial"/>
              </a:rPr>
              <a:t>Text processing (NLP): </a:t>
            </a:r>
            <a:r>
              <a:rPr lang="en-US" sz="1550">
                <a:solidFill>
                  <a:srgbClr val="000000"/>
                </a:solidFill>
                <a:latin typeface="Arial"/>
                <a:ea typeface="Arial"/>
                <a:cs typeface="Arial"/>
                <a:sym typeface="Arial"/>
              </a:rPr>
              <a:t>Deep-learning-based chatbot and so on</a:t>
            </a:r>
            <a:endParaRPr sz="1550">
              <a:solidFill>
                <a:srgbClr val="000000"/>
              </a:solidFill>
              <a:latin typeface="Arial"/>
              <a:ea typeface="Arial"/>
              <a:cs typeface="Arial"/>
              <a:sym typeface="Arial"/>
            </a:endParaRPr>
          </a:p>
          <a:p>
            <a:pPr indent="-327025" lvl="1" marL="914400" marR="177800" rtl="0" algn="l">
              <a:lnSpc>
                <a:spcPct val="88000"/>
              </a:lnSpc>
              <a:spcBef>
                <a:spcPts val="0"/>
              </a:spcBef>
              <a:spcAft>
                <a:spcPts val="0"/>
              </a:spcAft>
              <a:buClr>
                <a:srgbClr val="000000"/>
              </a:buClr>
              <a:buSzPts val="1550"/>
              <a:buFont typeface="Arial"/>
              <a:buChar char="–"/>
            </a:pPr>
            <a:r>
              <a:rPr b="1" lang="en-US" sz="1550">
                <a:solidFill>
                  <a:srgbClr val="000000"/>
                </a:solidFill>
                <a:latin typeface="Arial"/>
                <a:ea typeface="Arial"/>
                <a:cs typeface="Arial"/>
                <a:sym typeface="Arial"/>
              </a:rPr>
              <a:t>Speech: </a:t>
            </a:r>
            <a:r>
              <a:rPr lang="en-US" sz="1550">
                <a:solidFill>
                  <a:srgbClr val="000000"/>
                </a:solidFill>
                <a:latin typeface="Arial"/>
                <a:ea typeface="Arial"/>
                <a:cs typeface="Arial"/>
                <a:sym typeface="Arial"/>
              </a:rPr>
              <a:t>Recognize speech</a:t>
            </a:r>
            <a:endParaRPr sz="1550">
              <a:solidFill>
                <a:srgbClr val="000000"/>
              </a:solidFill>
              <a:latin typeface="Arial"/>
              <a:ea typeface="Arial"/>
              <a:cs typeface="Arial"/>
              <a:sym typeface="Arial"/>
            </a:endParaRPr>
          </a:p>
          <a:p>
            <a:pPr indent="-327025" lvl="1" marL="914400" marR="177800" rtl="0" algn="l">
              <a:lnSpc>
                <a:spcPct val="88000"/>
              </a:lnSpc>
              <a:spcBef>
                <a:spcPts val="0"/>
              </a:spcBef>
              <a:spcAft>
                <a:spcPts val="0"/>
              </a:spcAft>
              <a:buClr>
                <a:srgbClr val="000000"/>
              </a:buClr>
              <a:buSzPts val="1550"/>
              <a:buFont typeface="Arial"/>
              <a:buChar char="–"/>
            </a:pPr>
            <a:r>
              <a:rPr b="1" lang="en-US" sz="1550">
                <a:solidFill>
                  <a:srgbClr val="000000"/>
                </a:solidFill>
                <a:latin typeface="Palatino Linotype"/>
                <a:ea typeface="Palatino Linotype"/>
                <a:cs typeface="Palatino Linotype"/>
                <a:sym typeface="Palatino Linotype"/>
              </a:rPr>
              <a:t>Structured data processing: </a:t>
            </a:r>
            <a:r>
              <a:rPr lang="en-US" sz="1550">
                <a:solidFill>
                  <a:srgbClr val="000000"/>
                </a:solidFill>
                <a:latin typeface="Palatino Linotype"/>
                <a:ea typeface="Palatino Linotype"/>
                <a:cs typeface="Palatino Linotype"/>
                <a:sym typeface="Palatino Linotype"/>
              </a:rPr>
              <a:t>Building highly powerful models to obtain a non-linear decision boundary</a:t>
            </a:r>
            <a:endParaRPr sz="1900">
              <a:solidFill>
                <a:srgbClr val="000000"/>
              </a:solidFill>
              <a:latin typeface="Arial"/>
              <a:ea typeface="Arial"/>
              <a:cs typeface="Arial"/>
              <a:sym typeface="Arial"/>
            </a:endParaRPr>
          </a:p>
          <a:p>
            <a:pPr indent="0" lvl="0" marL="0" rtl="0" algn="l">
              <a:spcBef>
                <a:spcPts val="360"/>
              </a:spcBef>
              <a:spcAft>
                <a:spcPts val="0"/>
              </a:spcAft>
              <a:buNone/>
            </a:pPr>
            <a:r>
              <a:t/>
            </a:r>
            <a:endParaRPr sz="1550">
              <a:latin typeface="Palatino Linotype"/>
              <a:ea typeface="Palatino Linotype"/>
              <a:cs typeface="Palatino Linotype"/>
              <a:sym typeface="Palatino Linotype"/>
            </a:endParaRPr>
          </a:p>
        </p:txBody>
      </p:sp>
      <p:sp>
        <p:nvSpPr>
          <p:cNvPr id="495" name="Google Shape;495;g1187c6a5056_0_4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96" name="Google Shape;496;g1187c6a5056_0_427"/>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187c6a5056_0_435"/>
          <p:cNvSpPr txBox="1"/>
          <p:nvPr>
            <p:ph type="title"/>
          </p:nvPr>
        </p:nvSpPr>
        <p:spPr>
          <a:xfrm>
            <a:off x="457200" y="274644"/>
            <a:ext cx="8229600" cy="5403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5211"/>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03" name="Google Shape;503;g1187c6a5056_0_435"/>
          <p:cNvSpPr txBox="1"/>
          <p:nvPr>
            <p:ph idx="1" type="body"/>
          </p:nvPr>
        </p:nvSpPr>
        <p:spPr>
          <a:xfrm>
            <a:off x="457200" y="727175"/>
            <a:ext cx="8229600" cy="57045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1950">
                <a:latin typeface="Palatino Linotype"/>
                <a:ea typeface="Palatino Linotype"/>
                <a:cs typeface="Palatino Linotype"/>
                <a:sym typeface="Palatino Linotype"/>
              </a:rPr>
              <a:t>Activation functions</a:t>
            </a:r>
            <a:endParaRPr b="1" sz="1950">
              <a:latin typeface="Palatino Linotype"/>
              <a:ea typeface="Palatino Linotype"/>
              <a:cs typeface="Palatino Linotype"/>
              <a:sym typeface="Palatino Linotype"/>
            </a:endParaRPr>
          </a:p>
          <a:p>
            <a:pPr indent="-330200" lvl="0" marL="457200" rtl="0" algn="just">
              <a:spcBef>
                <a:spcPts val="360"/>
              </a:spcBef>
              <a:spcAft>
                <a:spcPts val="0"/>
              </a:spcAft>
              <a:buSzPts val="1600"/>
              <a:buFont typeface="Palatino Linotype"/>
              <a:buChar char="•"/>
            </a:pPr>
            <a:r>
              <a:rPr lang="en-US" sz="1600">
                <a:latin typeface="Palatino Linotype"/>
                <a:ea typeface="Palatino Linotype"/>
                <a:cs typeface="Palatino Linotype"/>
                <a:sym typeface="Palatino Linotype"/>
              </a:rPr>
              <a:t>Activation functions are the mechanisms by which an artificial neuron processes information and passes it throughout the network. </a:t>
            </a:r>
            <a:endParaRPr sz="1600">
              <a:latin typeface="Palatino Linotype"/>
              <a:ea typeface="Palatino Linotype"/>
              <a:cs typeface="Palatino Linotype"/>
              <a:sym typeface="Palatino Linotype"/>
            </a:endParaRPr>
          </a:p>
          <a:p>
            <a:pPr indent="-330200" lvl="0" marL="457200" rtl="0" algn="just">
              <a:spcBef>
                <a:spcPts val="0"/>
              </a:spcBef>
              <a:spcAft>
                <a:spcPts val="0"/>
              </a:spcAft>
              <a:buSzPts val="1600"/>
              <a:buFont typeface="Palatino Linotype"/>
              <a:buChar char="•"/>
            </a:pPr>
            <a:r>
              <a:rPr lang="en-US" sz="1600">
                <a:latin typeface="Palatino Linotype"/>
                <a:ea typeface="Palatino Linotype"/>
                <a:cs typeface="Palatino Linotype"/>
                <a:sym typeface="Palatino Linotype"/>
              </a:rPr>
              <a:t>The activation function takes a single number and performs a certain fixed mathematical functional mapping on it. </a:t>
            </a:r>
            <a:endParaRPr sz="1600">
              <a:latin typeface="Palatino Linotype"/>
              <a:ea typeface="Palatino Linotype"/>
              <a:cs typeface="Palatino Linotype"/>
              <a:sym typeface="Palatino Linotype"/>
            </a:endParaRPr>
          </a:p>
          <a:p>
            <a:pPr indent="-330200" lvl="0" marL="457200" rtl="0" algn="just">
              <a:spcBef>
                <a:spcPts val="0"/>
              </a:spcBef>
              <a:spcAft>
                <a:spcPts val="0"/>
              </a:spcAft>
              <a:buSzPts val="1600"/>
              <a:buFont typeface="Palatino Linotype"/>
              <a:buChar char="•"/>
            </a:pPr>
            <a:r>
              <a:rPr lang="en-US" sz="1600">
                <a:latin typeface="Palatino Linotype"/>
                <a:ea typeface="Palatino Linotype"/>
                <a:cs typeface="Palatino Linotype"/>
                <a:sym typeface="Palatino Linotype"/>
              </a:rPr>
              <a:t>Different types of activation functions are : </a:t>
            </a:r>
            <a:endParaRPr sz="1600">
              <a:latin typeface="Palatino Linotype"/>
              <a:ea typeface="Palatino Linotype"/>
              <a:cs typeface="Palatino Linotype"/>
              <a:sym typeface="Palatino Linotype"/>
            </a:endParaRPr>
          </a:p>
          <a:p>
            <a:pPr indent="-330200" lvl="0" marL="457200" marR="203200" rtl="0" algn="just">
              <a:lnSpc>
                <a:spcPct val="88000"/>
              </a:lnSpc>
              <a:spcBef>
                <a:spcPts val="0"/>
              </a:spcBef>
              <a:spcAft>
                <a:spcPts val="0"/>
              </a:spcAft>
              <a:buSzPts val="1600"/>
              <a:buFont typeface="Palatino Linotype"/>
              <a:buChar char="•"/>
            </a:pPr>
            <a:r>
              <a:rPr b="1" lang="en-US" sz="1600">
                <a:latin typeface="Arial"/>
                <a:ea typeface="Arial"/>
                <a:cs typeface="Arial"/>
                <a:sym typeface="Arial"/>
              </a:rPr>
              <a:t>Sigmoid function: </a:t>
            </a:r>
            <a:r>
              <a:rPr lang="en-US" sz="1600">
                <a:latin typeface="Arial"/>
                <a:ea typeface="Arial"/>
                <a:cs typeface="Arial"/>
                <a:sym typeface="Arial"/>
              </a:rPr>
              <a:t>Sigmoid has the mathematical form </a:t>
            </a:r>
            <a:r>
              <a:rPr i="1" lang="en-US" sz="1600">
                <a:latin typeface="Arial"/>
                <a:ea typeface="Arial"/>
                <a:cs typeface="Arial"/>
                <a:sym typeface="Arial"/>
              </a:rPr>
              <a:t>σ(x) = 1 / (1+e−x)</a:t>
            </a:r>
            <a:r>
              <a:rPr lang="en-US" sz="1600">
                <a:latin typeface="Arial"/>
                <a:ea typeface="Arial"/>
                <a:cs typeface="Arial"/>
                <a:sym typeface="Arial"/>
              </a:rPr>
              <a:t>. It takes a real- valued number and squashes it into a range between 0 and 1. Sigmoid is a popular choice, which makes calculating derivatives easy and is easy to interpret.</a:t>
            </a:r>
            <a:endParaRPr sz="1600">
              <a:latin typeface="Arial"/>
              <a:ea typeface="Arial"/>
              <a:cs typeface="Arial"/>
              <a:sym typeface="Arial"/>
            </a:endParaRPr>
          </a:p>
          <a:p>
            <a:pPr indent="-330200" lvl="0" marL="457200" rtl="0" algn="just">
              <a:lnSpc>
                <a:spcPct val="115000"/>
              </a:lnSpc>
              <a:spcBef>
                <a:spcPts val="0"/>
              </a:spcBef>
              <a:spcAft>
                <a:spcPts val="0"/>
              </a:spcAft>
              <a:buSzPts val="1600"/>
              <a:buFont typeface="Palatino Linotype"/>
              <a:buChar char="•"/>
            </a:pPr>
            <a:r>
              <a:rPr lang="en-US" sz="1600">
                <a:latin typeface="Arial"/>
                <a:ea typeface="Arial"/>
                <a:cs typeface="Arial"/>
                <a:sym typeface="Arial"/>
              </a:rPr>
              <a:t> </a:t>
            </a:r>
            <a:r>
              <a:rPr b="1" lang="en-US" sz="1600">
                <a:latin typeface="Arial"/>
                <a:ea typeface="Arial"/>
                <a:cs typeface="Arial"/>
                <a:sym typeface="Arial"/>
              </a:rPr>
              <a:t>Tanh function: </a:t>
            </a:r>
            <a:r>
              <a:rPr lang="en-US" sz="1600">
                <a:latin typeface="Arial"/>
                <a:ea typeface="Arial"/>
                <a:cs typeface="Arial"/>
                <a:sym typeface="Arial"/>
              </a:rPr>
              <a:t>Tanh squashes the real-valued number into the range </a:t>
            </a:r>
            <a:r>
              <a:rPr i="1" lang="en-US" sz="1600">
                <a:latin typeface="Arial"/>
                <a:ea typeface="Arial"/>
                <a:cs typeface="Arial"/>
                <a:sym typeface="Arial"/>
              </a:rPr>
              <a:t>[-1, 1]</a:t>
            </a:r>
            <a:r>
              <a:rPr lang="en-US" sz="1600">
                <a:latin typeface="Arial"/>
                <a:ea typeface="Arial"/>
                <a:cs typeface="Arial"/>
                <a:sym typeface="Arial"/>
              </a:rPr>
              <a:t>. The output is zero-centered. In practice, tanh non-linearity is always preferred to sigmoid non-linearity. Also, it can be proved that tanh is scaled sigmoid neuron </a:t>
            </a:r>
            <a:r>
              <a:rPr i="1" lang="en-US" sz="1600">
                <a:latin typeface="Arial"/>
                <a:ea typeface="Arial"/>
                <a:cs typeface="Arial"/>
                <a:sym typeface="Arial"/>
              </a:rPr>
              <a:t>tanh(x) = 2σ (2x) − 1</a:t>
            </a:r>
            <a:r>
              <a:rPr lang="en-US" sz="1600">
                <a:latin typeface="Arial"/>
                <a:ea typeface="Arial"/>
                <a:cs typeface="Arial"/>
                <a:sym typeface="Arial"/>
              </a:rPr>
              <a:t>.</a:t>
            </a:r>
            <a:endParaRPr sz="1600">
              <a:latin typeface="Arial"/>
              <a:ea typeface="Arial"/>
              <a:cs typeface="Arial"/>
              <a:sym typeface="Arial"/>
            </a:endParaRPr>
          </a:p>
          <a:p>
            <a:pPr indent="-330200" lvl="0" marL="457200" rtl="0" algn="just">
              <a:lnSpc>
                <a:spcPct val="115000"/>
              </a:lnSpc>
              <a:spcBef>
                <a:spcPts val="0"/>
              </a:spcBef>
              <a:spcAft>
                <a:spcPts val="0"/>
              </a:spcAft>
              <a:buSzPts val="1600"/>
              <a:buFont typeface="Palatino Linotype"/>
              <a:buChar char="•"/>
            </a:pPr>
            <a:r>
              <a:rPr lang="en-US" sz="1600">
                <a:latin typeface="Arial"/>
                <a:ea typeface="Arial"/>
                <a:cs typeface="Arial"/>
                <a:sym typeface="Arial"/>
              </a:rPr>
              <a:t> </a:t>
            </a:r>
            <a:r>
              <a:rPr b="1" lang="en-US" sz="1600">
                <a:latin typeface="Arial"/>
                <a:ea typeface="Arial"/>
                <a:cs typeface="Arial"/>
                <a:sym typeface="Arial"/>
              </a:rPr>
              <a:t>Rectified Linear Unit (ReLU) function: </a:t>
            </a:r>
            <a:r>
              <a:rPr lang="en-US" sz="1600">
                <a:latin typeface="Arial"/>
                <a:ea typeface="Arial"/>
                <a:cs typeface="Arial"/>
                <a:sym typeface="Arial"/>
              </a:rPr>
              <a:t>ReLU has become very popular in the last few years. It computes the function </a:t>
            </a:r>
            <a:r>
              <a:rPr i="1" lang="en-US" sz="1600">
                <a:latin typeface="Arial"/>
                <a:ea typeface="Arial"/>
                <a:cs typeface="Arial"/>
                <a:sym typeface="Arial"/>
              </a:rPr>
              <a:t>f(x) = max (0, x)</a:t>
            </a:r>
            <a:r>
              <a:rPr lang="en-US" sz="1600">
                <a:latin typeface="Arial"/>
                <a:ea typeface="Arial"/>
                <a:cs typeface="Arial"/>
                <a:sym typeface="Arial"/>
              </a:rPr>
              <a:t>. Activation is simply thresholds at zero.</a:t>
            </a:r>
            <a:endParaRPr sz="1600">
              <a:latin typeface="Arial"/>
              <a:ea typeface="Arial"/>
              <a:cs typeface="Arial"/>
              <a:sym typeface="Arial"/>
            </a:endParaRPr>
          </a:p>
          <a:p>
            <a:pPr indent="-330200" lvl="0" marL="457200" rtl="0" algn="just">
              <a:lnSpc>
                <a:spcPct val="115000"/>
              </a:lnSpc>
              <a:spcBef>
                <a:spcPts val="0"/>
              </a:spcBef>
              <a:spcAft>
                <a:spcPts val="0"/>
              </a:spcAft>
              <a:buSzPts val="1600"/>
              <a:buFont typeface="Palatino Linotype"/>
              <a:buChar char="•"/>
            </a:pPr>
            <a:r>
              <a:rPr lang="en-US" sz="1600">
                <a:latin typeface="Arial"/>
                <a:ea typeface="Arial"/>
                <a:cs typeface="Arial"/>
                <a:sym typeface="Arial"/>
              </a:rPr>
              <a:t> </a:t>
            </a:r>
            <a:r>
              <a:rPr b="1" lang="en-US" sz="1600">
                <a:latin typeface="Arial"/>
                <a:ea typeface="Arial"/>
                <a:cs typeface="Arial"/>
                <a:sym typeface="Arial"/>
              </a:rPr>
              <a:t>Linear function: </a:t>
            </a:r>
            <a:r>
              <a:rPr lang="en-US" sz="1600">
                <a:latin typeface="Arial"/>
                <a:ea typeface="Arial"/>
                <a:cs typeface="Arial"/>
                <a:sym typeface="Arial"/>
              </a:rPr>
              <a:t>The linear activation function is used in linear regression problems, where it always provides a derivative as 1 due to the function used being </a:t>
            </a:r>
            <a:r>
              <a:rPr i="1" lang="en-US" sz="1600">
                <a:latin typeface="Arial"/>
                <a:ea typeface="Arial"/>
                <a:cs typeface="Arial"/>
                <a:sym typeface="Arial"/>
              </a:rPr>
              <a:t>f(x) = x</a:t>
            </a:r>
            <a:r>
              <a:rPr lang="en-US" sz="1600">
                <a:latin typeface="Arial"/>
                <a:ea typeface="Arial"/>
                <a:cs typeface="Arial"/>
                <a:sym typeface="Arial"/>
              </a:rPr>
              <a:t>.</a:t>
            </a:r>
            <a:endParaRPr sz="1600">
              <a:latin typeface="Arial"/>
              <a:ea typeface="Arial"/>
              <a:cs typeface="Arial"/>
              <a:sym typeface="Arial"/>
            </a:endParaRPr>
          </a:p>
          <a:p>
            <a:pPr indent="-330200" lvl="0" marL="457200" rtl="0" algn="just">
              <a:lnSpc>
                <a:spcPct val="115000"/>
              </a:lnSpc>
              <a:spcBef>
                <a:spcPts val="0"/>
              </a:spcBef>
              <a:spcAft>
                <a:spcPts val="0"/>
              </a:spcAft>
              <a:buSzPts val="1600"/>
              <a:buFont typeface="Palatino Linotype"/>
              <a:buChar char="•"/>
            </a:pPr>
            <a:r>
              <a:rPr lang="en-US" sz="1600">
                <a:latin typeface="Arial"/>
                <a:ea typeface="Arial"/>
                <a:cs typeface="Arial"/>
                <a:sym typeface="Arial"/>
              </a:rPr>
              <a:t> </a:t>
            </a:r>
            <a:r>
              <a:rPr b="1" lang="en-US" sz="1600">
                <a:latin typeface="Arial"/>
                <a:ea typeface="Arial"/>
                <a:cs typeface="Arial"/>
                <a:sym typeface="Arial"/>
              </a:rPr>
              <a:t>Relu </a:t>
            </a:r>
            <a:r>
              <a:rPr lang="en-US" sz="1600">
                <a:latin typeface="Arial"/>
                <a:ea typeface="Arial"/>
                <a:cs typeface="Arial"/>
                <a:sym typeface="Arial"/>
              </a:rPr>
              <a:t>is now popularly being used in place of </a:t>
            </a:r>
            <a:r>
              <a:rPr b="1" lang="en-US" sz="1600">
                <a:latin typeface="Arial"/>
                <a:ea typeface="Arial"/>
                <a:cs typeface="Arial"/>
                <a:sym typeface="Arial"/>
              </a:rPr>
              <a:t>Sigmoid </a:t>
            </a:r>
            <a:r>
              <a:rPr lang="en-US" sz="1600">
                <a:latin typeface="Arial"/>
                <a:ea typeface="Arial"/>
                <a:cs typeface="Arial"/>
                <a:sym typeface="Arial"/>
              </a:rPr>
              <a:t>or </a:t>
            </a:r>
            <a:r>
              <a:rPr b="1" lang="en-US" sz="1600">
                <a:latin typeface="Arial"/>
                <a:ea typeface="Arial"/>
                <a:cs typeface="Arial"/>
                <a:sym typeface="Arial"/>
              </a:rPr>
              <a:t>Tanh </a:t>
            </a:r>
            <a:r>
              <a:rPr lang="en-US" sz="1600">
                <a:latin typeface="Arial"/>
                <a:ea typeface="Arial"/>
                <a:cs typeface="Arial"/>
                <a:sym typeface="Arial"/>
              </a:rPr>
              <a:t>due to its better convergence property.</a:t>
            </a:r>
            <a:endParaRPr sz="1600">
              <a:latin typeface="Palatino Linotype"/>
              <a:ea typeface="Palatino Linotype"/>
              <a:cs typeface="Palatino Linotype"/>
              <a:sym typeface="Palatino Linotype"/>
            </a:endParaRPr>
          </a:p>
        </p:txBody>
      </p:sp>
      <p:sp>
        <p:nvSpPr>
          <p:cNvPr id="504" name="Google Shape;504;g1187c6a5056_0_43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05" name="Google Shape;505;g1187c6a5056_0_435"/>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187c6a5056_0_4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12" name="Google Shape;512;g1187c6a5056_0_443"/>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t/>
            </a:r>
            <a:endParaRPr sz="1050">
              <a:latin typeface="Palatino Linotype"/>
              <a:ea typeface="Palatino Linotype"/>
              <a:cs typeface="Palatino Linotype"/>
              <a:sym typeface="Palatino Linotype"/>
            </a:endParaRPr>
          </a:p>
        </p:txBody>
      </p:sp>
      <p:sp>
        <p:nvSpPr>
          <p:cNvPr id="513" name="Google Shape;513;g1187c6a5056_0_44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14" name="Google Shape;514;g1187c6a5056_0_44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515" name="Google Shape;515;g1187c6a5056_0_443"/>
          <p:cNvPicPr preferRelativeResize="0"/>
          <p:nvPr/>
        </p:nvPicPr>
        <p:blipFill>
          <a:blip r:embed="rId3">
            <a:alphaModFix/>
          </a:blip>
          <a:stretch>
            <a:fillRect/>
          </a:stretch>
        </p:blipFill>
        <p:spPr>
          <a:xfrm>
            <a:off x="539100" y="1191050"/>
            <a:ext cx="7660401" cy="48600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1187c6a5056_0_4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22" name="Google Shape;522;g1187c6a5056_0_474"/>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Clr>
                <a:schemeClr val="dk1"/>
              </a:buClr>
              <a:buSzPts val="1100"/>
              <a:buFont typeface="Arial"/>
              <a:buNone/>
            </a:pPr>
            <a:r>
              <a:rPr b="1" lang="en-US"/>
              <a:t>Forward propagation and backpropagation</a:t>
            </a:r>
            <a:endParaRPr b="1"/>
          </a:p>
          <a:p>
            <a:pPr indent="-342900" lvl="0" marL="457200" rtl="0" algn="just">
              <a:spcBef>
                <a:spcPts val="360"/>
              </a:spcBef>
              <a:spcAft>
                <a:spcPts val="0"/>
              </a:spcAft>
              <a:buSzPts val="1800"/>
              <a:buChar char="•"/>
            </a:pPr>
            <a:r>
              <a:rPr lang="en-US"/>
              <a:t>Forward propagation and backpropagation are illustrated with the two hidden layer deep neural networks in the following example, in which both layers get three neurons each, in addition to input and output layers. </a:t>
            </a:r>
            <a:endParaRPr/>
          </a:p>
          <a:p>
            <a:pPr indent="-342900" lvl="0" marL="457200" rtl="0" algn="just">
              <a:spcBef>
                <a:spcPts val="0"/>
              </a:spcBef>
              <a:spcAft>
                <a:spcPts val="0"/>
              </a:spcAft>
              <a:buSzPts val="1800"/>
              <a:buChar char="•"/>
            </a:pPr>
            <a:r>
              <a:rPr lang="en-US"/>
              <a:t>The number of neurons in the input layer is based on the number of x (independent) variables, whereas the number of neurons in the output layer is decided by the number of classes the model needs to be predicted.</a:t>
            </a:r>
            <a:endParaRPr/>
          </a:p>
          <a:p>
            <a:pPr indent="-342900" lvl="0" marL="457200" rtl="0" algn="just">
              <a:spcBef>
                <a:spcPts val="0"/>
              </a:spcBef>
              <a:spcAft>
                <a:spcPts val="0"/>
              </a:spcAft>
              <a:buSzPts val="1800"/>
              <a:buChar char="•"/>
            </a:pPr>
            <a:r>
              <a:rPr lang="en-US"/>
              <a:t>For ease, we have shown only one neuron in each layer; </a:t>
            </a:r>
            <a:endParaRPr/>
          </a:p>
          <a:p>
            <a:pPr indent="-342900" lvl="0" marL="457200" rtl="0" algn="just">
              <a:spcBef>
                <a:spcPts val="0"/>
              </a:spcBef>
              <a:spcAft>
                <a:spcPts val="0"/>
              </a:spcAft>
              <a:buSzPts val="1800"/>
              <a:buChar char="•"/>
            </a:pPr>
            <a:r>
              <a:rPr lang="en-US"/>
              <a:t>Weights and biases are initiated from some random numbers, so that in both forward and backward passes, these can be updated in order to minimize the errors altogether.</a:t>
            </a:r>
            <a:endParaRPr/>
          </a:p>
        </p:txBody>
      </p:sp>
      <p:sp>
        <p:nvSpPr>
          <p:cNvPr id="523" name="Google Shape;523;g1187c6a5056_0_47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24" name="Google Shape;524;g1187c6a5056_0_474"/>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1187c6a5056_0_4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31" name="Google Shape;531;g1187c6a5056_0_485"/>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Forward propagation and backpropagation</a:t>
            </a:r>
            <a:endParaRPr b="1"/>
          </a:p>
          <a:p>
            <a:pPr indent="-304800" lvl="0" marL="457200" rtl="0" algn="just">
              <a:spcBef>
                <a:spcPts val="360"/>
              </a:spcBef>
              <a:spcAft>
                <a:spcPts val="0"/>
              </a:spcAft>
              <a:buSzPts val="1200"/>
              <a:buChar char="•"/>
            </a:pPr>
            <a:r>
              <a:rPr lang="en-US" sz="1200">
                <a:latin typeface="Palatino Linotype"/>
                <a:ea typeface="Palatino Linotype"/>
                <a:cs typeface="Palatino Linotype"/>
                <a:sym typeface="Palatino Linotype"/>
              </a:rPr>
              <a:t>During forward propagation, features are input to the network and fed through the following layers to produce the output activation. </a:t>
            </a:r>
            <a:endParaRPr sz="1200">
              <a:latin typeface="Palatino Linotype"/>
              <a:ea typeface="Palatino Linotype"/>
              <a:cs typeface="Palatino Linotype"/>
              <a:sym typeface="Palatino Linotype"/>
            </a:endParaRPr>
          </a:p>
          <a:p>
            <a:pPr indent="-304800" lvl="0" marL="457200" rtl="0" algn="just">
              <a:spcBef>
                <a:spcPts val="0"/>
              </a:spcBef>
              <a:spcAft>
                <a:spcPts val="0"/>
              </a:spcAft>
              <a:buSzPts val="1200"/>
              <a:buChar char="•"/>
            </a:pPr>
            <a:r>
              <a:rPr lang="en-US" sz="1200">
                <a:latin typeface="Palatino Linotype"/>
                <a:ea typeface="Palatino Linotype"/>
                <a:cs typeface="Palatino Linotype"/>
                <a:sym typeface="Palatino Linotype"/>
              </a:rPr>
              <a:t>In the hidden layer 1, the activation obtained is the combination of bias weight 1 and weighted combination of input values; If the overall value crosses the threshold, it will trigger to the next layer, else the signal will be 0 to the next layer values.  Bias values are necessary to control the trigger points. </a:t>
            </a:r>
            <a:endParaRPr sz="1200">
              <a:latin typeface="Palatino Linotype"/>
              <a:ea typeface="Palatino Linotype"/>
              <a:cs typeface="Palatino Linotype"/>
              <a:sym typeface="Palatino Linotype"/>
            </a:endParaRPr>
          </a:p>
          <a:p>
            <a:pPr indent="-304800" lvl="0" marL="457200" rtl="0" algn="just">
              <a:spcBef>
                <a:spcPts val="0"/>
              </a:spcBef>
              <a:spcAft>
                <a:spcPts val="0"/>
              </a:spcAft>
              <a:buSzPts val="1200"/>
              <a:buChar char="•"/>
            </a:pPr>
            <a:r>
              <a:rPr lang="en-US" sz="1200">
                <a:latin typeface="Palatino Linotype"/>
                <a:ea typeface="Palatino Linotype"/>
                <a:cs typeface="Palatino Linotype"/>
                <a:sym typeface="Palatino Linotype"/>
              </a:rPr>
              <a:t>In some cases, the weighted combination signal is low; in those cases, bias will compensate the extra amount for adjusting the aggregated value, which can trigger for the next level</a:t>
            </a:r>
            <a:endParaRPr sz="1200"/>
          </a:p>
        </p:txBody>
      </p:sp>
      <p:sp>
        <p:nvSpPr>
          <p:cNvPr id="532" name="Google Shape;532;g1187c6a5056_0_48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33" name="Google Shape;533;g1187c6a5056_0_485"/>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534" name="Google Shape;534;g1187c6a5056_0_485"/>
          <p:cNvPicPr preferRelativeResize="0"/>
          <p:nvPr/>
        </p:nvPicPr>
        <p:blipFill>
          <a:blip r:embed="rId3">
            <a:alphaModFix/>
          </a:blip>
          <a:stretch>
            <a:fillRect/>
          </a:stretch>
        </p:blipFill>
        <p:spPr>
          <a:xfrm>
            <a:off x="827475" y="2946300"/>
            <a:ext cx="7547550" cy="3410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1187c6a5056_0_4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41" name="Google Shape;541;g1187c6a5056_0_493"/>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Forward propagation and backpropagation</a:t>
            </a:r>
            <a:endParaRPr b="1"/>
          </a:p>
          <a:p>
            <a:pPr indent="-342900" lvl="0" marL="457200" rtl="0" algn="just">
              <a:spcBef>
                <a:spcPts val="360"/>
              </a:spcBef>
              <a:spcAft>
                <a:spcPts val="0"/>
              </a:spcAft>
              <a:buSzPts val="1800"/>
              <a:buChar char="•"/>
            </a:pPr>
            <a:r>
              <a:rPr lang="en-US"/>
              <a:t>Once all the neurons are calculated in Hidden Layer 1 (Hidden1, Hidden2, and Hidden3 neurons), the next layer of neurons needs to be calculated in a similar way from the output of the hidden neurons from the first layer with the addition of bias (bias weight 4). </a:t>
            </a:r>
            <a:endParaRPr/>
          </a:p>
          <a:p>
            <a:pPr indent="-342900" lvl="0" marL="457200" rtl="0" algn="just">
              <a:spcBef>
                <a:spcPts val="0"/>
              </a:spcBef>
              <a:spcAft>
                <a:spcPts val="0"/>
              </a:spcAft>
              <a:buSzPts val="1800"/>
              <a:buChar char="•"/>
            </a:pPr>
            <a:r>
              <a:rPr lang="en-US"/>
              <a:t>The following figure describes the hidden neuron 4 shown in layer 2:</a:t>
            </a:r>
            <a:endParaRPr/>
          </a:p>
          <a:p>
            <a:pPr indent="0" lvl="0" marL="457200" rtl="0" algn="just">
              <a:spcBef>
                <a:spcPts val="360"/>
              </a:spcBef>
              <a:spcAft>
                <a:spcPts val="0"/>
              </a:spcAft>
              <a:buNone/>
            </a:pPr>
            <a:r>
              <a:t/>
            </a:r>
            <a:endParaRPr/>
          </a:p>
          <a:p>
            <a:pPr indent="0" lvl="0" marL="457200" rtl="0" algn="just">
              <a:spcBef>
                <a:spcPts val="360"/>
              </a:spcBef>
              <a:spcAft>
                <a:spcPts val="0"/>
              </a:spcAft>
              <a:buNone/>
            </a:pPr>
            <a:r>
              <a:t/>
            </a:r>
            <a:endParaRPr/>
          </a:p>
        </p:txBody>
      </p:sp>
      <p:sp>
        <p:nvSpPr>
          <p:cNvPr id="542" name="Google Shape;542;g1187c6a5056_0_49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43" name="Google Shape;543;g1187c6a5056_0_49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544" name="Google Shape;544;g1187c6a5056_0_493"/>
          <p:cNvPicPr preferRelativeResize="0"/>
          <p:nvPr/>
        </p:nvPicPr>
        <p:blipFill>
          <a:blip r:embed="rId3">
            <a:alphaModFix/>
          </a:blip>
          <a:stretch>
            <a:fillRect/>
          </a:stretch>
        </p:blipFill>
        <p:spPr>
          <a:xfrm>
            <a:off x="1304850" y="3059150"/>
            <a:ext cx="6643899" cy="3297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187c6a5056_0_5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51" name="Google Shape;551;g1187c6a5056_0_501"/>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Forward propagation and backpropagation</a:t>
            </a:r>
            <a:endParaRPr b="1"/>
          </a:p>
          <a:p>
            <a:pPr indent="-330200" lvl="0" marL="457200" rtl="0" algn="just">
              <a:spcBef>
                <a:spcPts val="360"/>
              </a:spcBef>
              <a:spcAft>
                <a:spcPts val="0"/>
              </a:spcAft>
              <a:buSzPts val="1600"/>
              <a:buChar char="•"/>
            </a:pPr>
            <a:r>
              <a:rPr lang="en-US" sz="1600"/>
              <a:t>In the last layer (also known as the output layer), outputs are calculated in the same way from the outputs obtained from hidden layer 2 by taking the weighted combination of weights and outputs obtained from hidden layer 2.</a:t>
            </a:r>
            <a:endParaRPr sz="1600"/>
          </a:p>
          <a:p>
            <a:pPr indent="-330200" lvl="0" marL="457200" rtl="0" algn="just">
              <a:spcBef>
                <a:spcPts val="0"/>
              </a:spcBef>
              <a:spcAft>
                <a:spcPts val="0"/>
              </a:spcAft>
              <a:buSzPts val="1600"/>
              <a:buChar char="•"/>
            </a:pPr>
            <a:r>
              <a:rPr lang="en-US" sz="1600"/>
              <a:t>Once we obtain the output from the model, a comparison needs to be made with the actual value and we need to backpropagate the errors across the net backward in order to correct the weights of the entire neural network:</a:t>
            </a:r>
            <a:endParaRPr sz="1600"/>
          </a:p>
          <a:p>
            <a:pPr indent="0" lvl="0" marL="457200" rtl="0" algn="just">
              <a:spcBef>
                <a:spcPts val="360"/>
              </a:spcBef>
              <a:spcAft>
                <a:spcPts val="0"/>
              </a:spcAft>
              <a:buNone/>
            </a:pPr>
            <a:r>
              <a:t/>
            </a:r>
            <a:endParaRPr sz="1600"/>
          </a:p>
        </p:txBody>
      </p:sp>
      <p:sp>
        <p:nvSpPr>
          <p:cNvPr id="552" name="Google Shape;552;g1187c6a5056_0_50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53" name="Google Shape;553;g1187c6a5056_0_501"/>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554" name="Google Shape;554;g1187c6a5056_0_501"/>
          <p:cNvPicPr preferRelativeResize="0"/>
          <p:nvPr/>
        </p:nvPicPr>
        <p:blipFill>
          <a:blip r:embed="rId3">
            <a:alphaModFix/>
          </a:blip>
          <a:stretch>
            <a:fillRect/>
          </a:stretch>
        </p:blipFill>
        <p:spPr>
          <a:xfrm>
            <a:off x="1427200" y="3084225"/>
            <a:ext cx="6038850" cy="314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1187c6a5056_0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12" name="Google Shape;112;g1187c6a5056_0_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200"/>
              <a:t>Support vector machines working principles</a:t>
            </a:r>
            <a:endParaRPr b="1" sz="2200"/>
          </a:p>
          <a:p>
            <a:pPr indent="-374650" lvl="0" marL="457200" marR="444500" rtl="0" algn="l">
              <a:lnSpc>
                <a:spcPct val="88000"/>
              </a:lnSpc>
              <a:spcBef>
                <a:spcPts val="400"/>
              </a:spcBef>
              <a:spcAft>
                <a:spcPts val="0"/>
              </a:spcAft>
              <a:buSzPts val="2300"/>
              <a:buFont typeface="Times New Roman"/>
              <a:buChar char="•"/>
            </a:pPr>
            <a:r>
              <a:rPr lang="en-US" sz="1750">
                <a:latin typeface="Arial"/>
                <a:ea typeface="Arial"/>
                <a:cs typeface="Arial"/>
                <a:sym typeface="Arial"/>
              </a:rPr>
              <a:t>Support vector machines are mainly classified into three types based on their working principles:</a:t>
            </a:r>
            <a:endParaRPr sz="1750">
              <a:latin typeface="Arial"/>
              <a:ea typeface="Arial"/>
              <a:cs typeface="Arial"/>
              <a:sym typeface="Arial"/>
            </a:endParaRPr>
          </a:p>
          <a:p>
            <a:pPr indent="-374650" lvl="1" marL="914400" rtl="0" algn="just">
              <a:spcBef>
                <a:spcPts val="0"/>
              </a:spcBef>
              <a:spcAft>
                <a:spcPts val="0"/>
              </a:spcAft>
              <a:buSzPts val="2300"/>
              <a:buFont typeface="Times New Roman"/>
              <a:buChar char="–"/>
            </a:pPr>
            <a:r>
              <a:rPr lang="en-US" sz="1750">
                <a:latin typeface="Palatino Linotype"/>
                <a:ea typeface="Palatino Linotype"/>
                <a:cs typeface="Palatino Linotype"/>
                <a:sym typeface="Palatino Linotype"/>
              </a:rPr>
              <a:t>Maximum margin classifiers </a:t>
            </a:r>
            <a:endParaRPr sz="1750">
              <a:latin typeface="Palatino Linotype"/>
              <a:ea typeface="Palatino Linotype"/>
              <a:cs typeface="Palatino Linotype"/>
              <a:sym typeface="Palatino Linotype"/>
            </a:endParaRPr>
          </a:p>
          <a:p>
            <a:pPr indent="-374650" lvl="1" marL="914400" rtl="0" algn="just">
              <a:spcBef>
                <a:spcPts val="0"/>
              </a:spcBef>
              <a:spcAft>
                <a:spcPts val="0"/>
              </a:spcAft>
              <a:buSzPts val="2300"/>
              <a:buFont typeface="Times New Roman"/>
              <a:buChar char="–"/>
            </a:pPr>
            <a:r>
              <a:rPr lang="en-US" sz="1750">
                <a:latin typeface="Palatino Linotype"/>
                <a:ea typeface="Palatino Linotype"/>
                <a:cs typeface="Palatino Linotype"/>
                <a:sym typeface="Palatino Linotype"/>
              </a:rPr>
              <a:t>Support vector classifiers </a:t>
            </a:r>
            <a:endParaRPr sz="1750">
              <a:latin typeface="Palatino Linotype"/>
              <a:ea typeface="Palatino Linotype"/>
              <a:cs typeface="Palatino Linotype"/>
              <a:sym typeface="Palatino Linotype"/>
            </a:endParaRPr>
          </a:p>
          <a:p>
            <a:pPr indent="-374650" lvl="1" marL="914400" rtl="0" algn="just">
              <a:spcBef>
                <a:spcPts val="0"/>
              </a:spcBef>
              <a:spcAft>
                <a:spcPts val="0"/>
              </a:spcAft>
              <a:buSzPts val="2300"/>
              <a:buFont typeface="Times New Roman"/>
              <a:buChar char="–"/>
            </a:pPr>
            <a:r>
              <a:rPr lang="en-US" sz="1750">
                <a:latin typeface="Palatino Linotype"/>
                <a:ea typeface="Palatino Linotype"/>
                <a:cs typeface="Palatino Linotype"/>
                <a:sym typeface="Palatino Linotype"/>
              </a:rPr>
              <a:t>Support vector machines</a:t>
            </a:r>
            <a:endParaRPr sz="2300">
              <a:latin typeface="Times New Roman"/>
              <a:ea typeface="Times New Roman"/>
              <a:cs typeface="Times New Roman"/>
              <a:sym typeface="Times New Roman"/>
            </a:endParaRPr>
          </a:p>
        </p:txBody>
      </p:sp>
      <p:sp>
        <p:nvSpPr>
          <p:cNvPr id="113" name="Google Shape;113;g1187c6a5056_0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14" name="Google Shape;114;g1187c6a5056_0_0"/>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187c6a5056_0_5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61" name="Google Shape;561;g1187c6a5056_0_509"/>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Forward propagation and backpropagation</a:t>
            </a:r>
            <a:endParaRPr b="1"/>
          </a:p>
          <a:p>
            <a:pPr indent="-342900" lvl="0" marL="457200" rtl="0" algn="just">
              <a:spcBef>
                <a:spcPts val="360"/>
              </a:spcBef>
              <a:spcAft>
                <a:spcPts val="0"/>
              </a:spcAft>
              <a:buSzPts val="1800"/>
              <a:buChar char="•"/>
            </a:pPr>
            <a:r>
              <a:rPr lang="en-US"/>
              <a:t>In the following diagram, we have taken the derivative of the output value and multiplied by that much amount to the error component, which was obtained from differencing the actual value with the model output:</a:t>
            </a:r>
            <a:endParaRPr/>
          </a:p>
          <a:p>
            <a:pPr indent="-342900" lvl="0" marL="457200" rtl="0" algn="just">
              <a:spcBef>
                <a:spcPts val="0"/>
              </a:spcBef>
              <a:spcAft>
                <a:spcPts val="0"/>
              </a:spcAft>
              <a:buSzPts val="1800"/>
              <a:buChar char="•"/>
            </a:pPr>
            <a:r>
              <a:t/>
            </a:r>
            <a:endParaRPr/>
          </a:p>
        </p:txBody>
      </p:sp>
      <p:sp>
        <p:nvSpPr>
          <p:cNvPr id="562" name="Google Shape;562;g1187c6a5056_0_50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63" name="Google Shape;563;g1187c6a5056_0_509"/>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564" name="Google Shape;564;g1187c6a5056_0_509"/>
          <p:cNvPicPr preferRelativeResize="0"/>
          <p:nvPr/>
        </p:nvPicPr>
        <p:blipFill>
          <a:blip r:embed="rId3">
            <a:alphaModFix/>
          </a:blip>
          <a:stretch>
            <a:fillRect/>
          </a:stretch>
        </p:blipFill>
        <p:spPr>
          <a:xfrm>
            <a:off x="1489875" y="2595250"/>
            <a:ext cx="6038850" cy="3523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187c6a5056_0_5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71" name="Google Shape;571;g1187c6a5056_0_517"/>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Forward propagation and backpropagation</a:t>
            </a:r>
            <a:endParaRPr b="1"/>
          </a:p>
          <a:p>
            <a:pPr indent="-342900" lvl="0" marL="457200" rtl="0" algn="just">
              <a:spcBef>
                <a:spcPts val="360"/>
              </a:spcBef>
              <a:spcAft>
                <a:spcPts val="0"/>
              </a:spcAft>
              <a:buSzPts val="1800"/>
              <a:buChar char="•"/>
            </a:pPr>
            <a:r>
              <a:rPr lang="en-US"/>
              <a:t>In a similar way, we will backpropagate the error from the second hidden layer as well. </a:t>
            </a:r>
            <a:endParaRPr/>
          </a:p>
          <a:p>
            <a:pPr indent="-342900" lvl="0" marL="457200" rtl="0" algn="just">
              <a:spcBef>
                <a:spcPts val="0"/>
              </a:spcBef>
              <a:spcAft>
                <a:spcPts val="0"/>
              </a:spcAft>
              <a:buSzPts val="1800"/>
              <a:buChar char="•"/>
            </a:pPr>
            <a:r>
              <a:rPr lang="en-US"/>
              <a:t>In  the following diagram, errors are computed from the Hidden 4 neuron in the second hidden layer:</a:t>
            </a:r>
            <a:endParaRPr/>
          </a:p>
          <a:p>
            <a:pPr indent="0" lvl="0" marL="457200" rtl="0" algn="just">
              <a:spcBef>
                <a:spcPts val="360"/>
              </a:spcBef>
              <a:spcAft>
                <a:spcPts val="0"/>
              </a:spcAft>
              <a:buNone/>
            </a:pPr>
            <a:r>
              <a:t/>
            </a:r>
            <a:endParaRPr/>
          </a:p>
          <a:p>
            <a:pPr indent="0" lvl="0" marL="457200" rtl="0" algn="just">
              <a:spcBef>
                <a:spcPts val="360"/>
              </a:spcBef>
              <a:spcAft>
                <a:spcPts val="0"/>
              </a:spcAft>
              <a:buNone/>
            </a:pPr>
            <a:r>
              <a:t/>
            </a:r>
            <a:endParaRPr/>
          </a:p>
        </p:txBody>
      </p:sp>
      <p:sp>
        <p:nvSpPr>
          <p:cNvPr id="572" name="Google Shape;572;g1187c6a5056_0_5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73" name="Google Shape;573;g1187c6a5056_0_517"/>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574" name="Google Shape;574;g1187c6a5056_0_517"/>
          <p:cNvPicPr preferRelativeResize="0"/>
          <p:nvPr/>
        </p:nvPicPr>
        <p:blipFill>
          <a:blip r:embed="rId3">
            <a:alphaModFix/>
          </a:blip>
          <a:stretch>
            <a:fillRect/>
          </a:stretch>
        </p:blipFill>
        <p:spPr>
          <a:xfrm>
            <a:off x="1673188" y="2460113"/>
            <a:ext cx="6048375" cy="3590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187c6a5056_0_5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81" name="Google Shape;581;g1187c6a5056_0_533"/>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Forward propagation and backpropagation</a:t>
            </a:r>
            <a:endParaRPr b="1"/>
          </a:p>
          <a:p>
            <a:pPr indent="-342900" lvl="0" marL="457200" rtl="0" algn="just">
              <a:spcBef>
                <a:spcPts val="360"/>
              </a:spcBef>
              <a:spcAft>
                <a:spcPts val="0"/>
              </a:spcAft>
              <a:buSzPts val="1800"/>
              <a:buChar char="•"/>
            </a:pPr>
            <a:r>
              <a:rPr lang="en-US"/>
              <a:t>In the following diagram, errors are calculated for the Hidden 1 neuron in layer 1 based on errors obtained from all the neurons in layer 2:</a:t>
            </a:r>
            <a:endParaRPr/>
          </a:p>
          <a:p>
            <a:pPr indent="0" lvl="0" marL="457200" rtl="0" algn="just">
              <a:spcBef>
                <a:spcPts val="360"/>
              </a:spcBef>
              <a:spcAft>
                <a:spcPts val="0"/>
              </a:spcAft>
              <a:buNone/>
            </a:pPr>
            <a:r>
              <a:t/>
            </a:r>
            <a:endParaRPr/>
          </a:p>
        </p:txBody>
      </p:sp>
      <p:sp>
        <p:nvSpPr>
          <p:cNvPr id="582" name="Google Shape;582;g1187c6a5056_0_5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83" name="Google Shape;583;g1187c6a5056_0_53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584" name="Google Shape;584;g1187c6a5056_0_533"/>
          <p:cNvPicPr preferRelativeResize="0"/>
          <p:nvPr/>
        </p:nvPicPr>
        <p:blipFill>
          <a:blip r:embed="rId3">
            <a:alphaModFix/>
          </a:blip>
          <a:stretch>
            <a:fillRect/>
          </a:stretch>
        </p:blipFill>
        <p:spPr>
          <a:xfrm>
            <a:off x="689550" y="2344500"/>
            <a:ext cx="7346975" cy="3911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187c6a5056_0_5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591" name="Google Shape;591;g1187c6a5056_0_541"/>
          <p:cNvSpPr txBox="1"/>
          <p:nvPr>
            <p:ph idx="1" type="body"/>
          </p:nvPr>
        </p:nvSpPr>
        <p:spPr>
          <a:xfrm>
            <a:off x="457200" y="1103300"/>
            <a:ext cx="8229600" cy="49479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Forward propagation and backpropagation</a:t>
            </a:r>
            <a:endParaRPr b="1"/>
          </a:p>
          <a:p>
            <a:pPr indent="-330200" lvl="0" marL="457200" rtl="0" algn="just">
              <a:spcBef>
                <a:spcPts val="360"/>
              </a:spcBef>
              <a:spcAft>
                <a:spcPts val="0"/>
              </a:spcAft>
              <a:buSzPts val="1600"/>
              <a:buChar char="•"/>
            </a:pPr>
            <a:r>
              <a:rPr lang="en-US" sz="1600"/>
              <a:t>Once all the neurons in hidden layer 1 are updated, weights between inputs and the hidden layer also need to be updated, </a:t>
            </a:r>
            <a:endParaRPr sz="1600"/>
          </a:p>
          <a:p>
            <a:pPr indent="-330200" lvl="0" marL="457200" rtl="0" algn="just">
              <a:spcBef>
                <a:spcPts val="0"/>
              </a:spcBef>
              <a:spcAft>
                <a:spcPts val="0"/>
              </a:spcAft>
              <a:buSzPts val="1600"/>
              <a:buChar char="•"/>
            </a:pPr>
            <a:r>
              <a:rPr lang="en-US" sz="1600"/>
              <a:t>In the following diagram, we will be updating the weights of both the inputs and also, at the same time, the neurons in hidden layer 1, as neurons in layer 1 utilize the weights from input only:</a:t>
            </a:r>
            <a:endParaRPr sz="1600"/>
          </a:p>
          <a:p>
            <a:pPr indent="0" lvl="0" marL="457200" rtl="0" algn="just">
              <a:spcBef>
                <a:spcPts val="360"/>
              </a:spcBef>
              <a:spcAft>
                <a:spcPts val="0"/>
              </a:spcAft>
              <a:buNone/>
            </a:pPr>
            <a:r>
              <a:t/>
            </a:r>
            <a:endParaRPr/>
          </a:p>
        </p:txBody>
      </p:sp>
      <p:sp>
        <p:nvSpPr>
          <p:cNvPr id="592" name="Google Shape;592;g1187c6a5056_0_54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93" name="Google Shape;593;g1187c6a5056_0_541"/>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594" name="Google Shape;594;g1187c6a5056_0_541"/>
          <p:cNvPicPr preferRelativeResize="0"/>
          <p:nvPr/>
        </p:nvPicPr>
        <p:blipFill>
          <a:blip r:embed="rId3">
            <a:alphaModFix/>
          </a:blip>
          <a:stretch>
            <a:fillRect/>
          </a:stretch>
        </p:blipFill>
        <p:spPr>
          <a:xfrm>
            <a:off x="1602725" y="2750377"/>
            <a:ext cx="6038850" cy="3605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1187c6a5056_0_5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01" name="Google Shape;601;g1187c6a5056_0_553"/>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Forward propagation and backpropagation</a:t>
            </a:r>
            <a:endParaRPr b="1"/>
          </a:p>
          <a:p>
            <a:pPr indent="-342900" lvl="0" marL="457200" rtl="0" algn="just">
              <a:spcBef>
                <a:spcPts val="360"/>
              </a:spcBef>
              <a:spcAft>
                <a:spcPts val="0"/>
              </a:spcAft>
              <a:buSzPts val="1800"/>
              <a:buChar char="•"/>
            </a:pPr>
            <a:r>
              <a:rPr lang="en-US"/>
              <a:t>Finally, in the following figure, layer 2 neurons are being updated in the forward propagation pass:</a:t>
            </a:r>
            <a:endParaRPr/>
          </a:p>
          <a:p>
            <a:pPr indent="0" lvl="0" marL="457200" rtl="0" algn="just">
              <a:spcBef>
                <a:spcPts val="360"/>
              </a:spcBef>
              <a:spcAft>
                <a:spcPts val="0"/>
              </a:spcAft>
              <a:buNone/>
            </a:pPr>
            <a:r>
              <a:t/>
            </a:r>
            <a:endParaRPr/>
          </a:p>
        </p:txBody>
      </p:sp>
      <p:sp>
        <p:nvSpPr>
          <p:cNvPr id="602" name="Google Shape;602;g1187c6a5056_0_55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03" name="Google Shape;603;g1187c6a5056_0_55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604" name="Google Shape;604;g1187c6a5056_0_553"/>
          <p:cNvPicPr preferRelativeResize="0"/>
          <p:nvPr/>
        </p:nvPicPr>
        <p:blipFill>
          <a:blip r:embed="rId3">
            <a:alphaModFix/>
          </a:blip>
          <a:stretch>
            <a:fillRect/>
          </a:stretch>
        </p:blipFill>
        <p:spPr>
          <a:xfrm>
            <a:off x="1557325" y="2219125"/>
            <a:ext cx="6029325" cy="3834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1187c6a5056_0_5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11" name="Google Shape;611;g1187c6a5056_0_561"/>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Optimization of neural networks</a:t>
            </a:r>
            <a:endParaRPr b="1"/>
          </a:p>
          <a:p>
            <a:pPr indent="-355600" lvl="0" marL="457200" rtl="0" algn="just">
              <a:spcBef>
                <a:spcPts val="360"/>
              </a:spcBef>
              <a:spcAft>
                <a:spcPts val="0"/>
              </a:spcAft>
              <a:buSzPts val="2000"/>
              <a:buChar char="•"/>
            </a:pPr>
            <a:r>
              <a:rPr lang="en-US" sz="2000"/>
              <a:t>Various techniques have been used for optimizing the weights of neural networks:</a:t>
            </a:r>
            <a:endParaRPr sz="2000"/>
          </a:p>
          <a:p>
            <a:pPr indent="-355600" lvl="1" marL="914400" rtl="0" algn="just">
              <a:spcBef>
                <a:spcPts val="0"/>
              </a:spcBef>
              <a:spcAft>
                <a:spcPts val="0"/>
              </a:spcAft>
              <a:buSzPts val="2000"/>
              <a:buChar char="–"/>
            </a:pPr>
            <a:r>
              <a:rPr lang="en-US" sz="2000"/>
              <a:t>Stochastic gradient descent (SGD)</a:t>
            </a:r>
            <a:endParaRPr sz="2000"/>
          </a:p>
          <a:p>
            <a:pPr indent="-355600" lvl="1" marL="914400" rtl="0" algn="just">
              <a:spcBef>
                <a:spcPts val="0"/>
              </a:spcBef>
              <a:spcAft>
                <a:spcPts val="0"/>
              </a:spcAft>
              <a:buSzPts val="2000"/>
              <a:buChar char="–"/>
            </a:pPr>
            <a:r>
              <a:rPr lang="en-US" sz="2000"/>
              <a:t>Momentum</a:t>
            </a:r>
            <a:endParaRPr sz="2000"/>
          </a:p>
          <a:p>
            <a:pPr indent="-355600" lvl="1" marL="914400" rtl="0" algn="just">
              <a:spcBef>
                <a:spcPts val="0"/>
              </a:spcBef>
              <a:spcAft>
                <a:spcPts val="0"/>
              </a:spcAft>
              <a:buSzPts val="2000"/>
              <a:buChar char="–"/>
            </a:pPr>
            <a:r>
              <a:rPr lang="en-US" sz="2000"/>
              <a:t>Nesterov accelerated gradient (NAG)</a:t>
            </a:r>
            <a:endParaRPr sz="2000"/>
          </a:p>
          <a:p>
            <a:pPr indent="-355600" lvl="1" marL="914400" rtl="0" algn="just">
              <a:spcBef>
                <a:spcPts val="0"/>
              </a:spcBef>
              <a:spcAft>
                <a:spcPts val="0"/>
              </a:spcAft>
              <a:buSzPts val="2000"/>
              <a:buChar char="–"/>
            </a:pPr>
            <a:r>
              <a:rPr lang="en-US" sz="2000"/>
              <a:t>Adaptive gradient (Adagrad)</a:t>
            </a:r>
            <a:endParaRPr sz="2000"/>
          </a:p>
          <a:p>
            <a:pPr indent="-355600" lvl="1" marL="914400" rtl="0" algn="just">
              <a:spcBef>
                <a:spcPts val="0"/>
              </a:spcBef>
              <a:spcAft>
                <a:spcPts val="0"/>
              </a:spcAft>
              <a:buSzPts val="2000"/>
              <a:buChar char="–"/>
            </a:pPr>
            <a:r>
              <a:rPr lang="en-US" sz="2000"/>
              <a:t>Adadelta</a:t>
            </a:r>
            <a:endParaRPr sz="2000"/>
          </a:p>
          <a:p>
            <a:pPr indent="-355600" lvl="1" marL="914400" rtl="0" algn="just">
              <a:spcBef>
                <a:spcPts val="0"/>
              </a:spcBef>
              <a:spcAft>
                <a:spcPts val="0"/>
              </a:spcAft>
              <a:buSzPts val="2000"/>
              <a:buChar char="–"/>
            </a:pPr>
            <a:r>
              <a:rPr lang="en-US" sz="2000"/>
              <a:t>RMSprop</a:t>
            </a:r>
            <a:endParaRPr sz="2000"/>
          </a:p>
          <a:p>
            <a:pPr indent="-355600" lvl="1" marL="914400" rtl="0" algn="just">
              <a:spcBef>
                <a:spcPts val="0"/>
              </a:spcBef>
              <a:spcAft>
                <a:spcPts val="0"/>
              </a:spcAft>
              <a:buSzPts val="2000"/>
              <a:buChar char="–"/>
            </a:pPr>
            <a:r>
              <a:rPr lang="en-US" sz="2000"/>
              <a:t>Adaptive moment estimation (Adam)</a:t>
            </a:r>
            <a:endParaRPr sz="2000"/>
          </a:p>
          <a:p>
            <a:pPr indent="-355600" lvl="1" marL="914400" rtl="0" algn="just">
              <a:spcBef>
                <a:spcPts val="0"/>
              </a:spcBef>
              <a:spcAft>
                <a:spcPts val="0"/>
              </a:spcAft>
              <a:buSzPts val="2000"/>
              <a:buChar char="–"/>
            </a:pPr>
            <a:r>
              <a:rPr lang="en-US" sz="2000"/>
              <a:t>Limited memory Broyden-Fletcher-Goldfarb-Shanno (L-BFGS)</a:t>
            </a:r>
            <a:endParaRPr sz="2000"/>
          </a:p>
          <a:p>
            <a:pPr indent="0" lvl="0" marL="457200" rtl="0" algn="just">
              <a:spcBef>
                <a:spcPts val="360"/>
              </a:spcBef>
              <a:spcAft>
                <a:spcPts val="0"/>
              </a:spcAft>
              <a:buNone/>
            </a:pPr>
            <a:r>
              <a:t/>
            </a:r>
            <a:endParaRPr sz="2000"/>
          </a:p>
        </p:txBody>
      </p:sp>
      <p:sp>
        <p:nvSpPr>
          <p:cNvPr id="612" name="Google Shape;612;g1187c6a5056_0_56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13" name="Google Shape;613;g1187c6a5056_0_561"/>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1187c6a5056_0_5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20" name="Google Shape;620;g1187c6a5056_0_583"/>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Optimization of neural networks -</a:t>
            </a:r>
            <a:r>
              <a:rPr b="1" lang="en-US"/>
              <a:t>Stochastic gradient descent - SGD</a:t>
            </a:r>
            <a:endParaRPr b="1"/>
          </a:p>
          <a:p>
            <a:pPr indent="-355600" lvl="0" marL="457200" rtl="0" algn="just">
              <a:spcBef>
                <a:spcPts val="360"/>
              </a:spcBef>
              <a:spcAft>
                <a:spcPts val="0"/>
              </a:spcAft>
              <a:buSzPts val="2000"/>
              <a:buChar char="•"/>
            </a:pPr>
            <a:r>
              <a:rPr lang="en-US" sz="2000"/>
              <a:t>Gradient descent is a way to minimize an objective function J(θ) parameterized by a model's parameter θ ε R</a:t>
            </a:r>
            <a:r>
              <a:rPr baseline="30000" lang="en-US" sz="2000"/>
              <a:t>d </a:t>
            </a:r>
            <a:r>
              <a:rPr lang="en-US" sz="2000"/>
              <a:t>by updating the parameters in the opposite direction of the gradient of the objective function with regard to the parameters. </a:t>
            </a:r>
            <a:endParaRPr sz="2000"/>
          </a:p>
          <a:p>
            <a:pPr indent="-355600" lvl="0" marL="457200" rtl="0" algn="just">
              <a:spcBef>
                <a:spcPts val="360"/>
              </a:spcBef>
              <a:spcAft>
                <a:spcPts val="0"/>
              </a:spcAft>
              <a:buSzPts val="2000"/>
              <a:buChar char="•"/>
            </a:pPr>
            <a:r>
              <a:rPr lang="en-US" sz="2000"/>
              <a:t>The learning rate determines the size of the steps taken to reach the minimum</a:t>
            </a:r>
            <a:endParaRPr sz="2000"/>
          </a:p>
          <a:p>
            <a:pPr indent="-355600" lvl="1" marL="914400" rtl="0" algn="just">
              <a:spcBef>
                <a:spcPts val="360"/>
              </a:spcBef>
              <a:spcAft>
                <a:spcPts val="0"/>
              </a:spcAft>
              <a:buSzPts val="2000"/>
              <a:buChar char="–"/>
            </a:pPr>
            <a:r>
              <a:rPr lang="en-US" sz="2000"/>
              <a:t>Batch gradient descent (all training observations utilized in each iteration)</a:t>
            </a:r>
            <a:endParaRPr sz="2000"/>
          </a:p>
          <a:p>
            <a:pPr indent="-355600" lvl="1" marL="914400" rtl="0" algn="just">
              <a:spcBef>
                <a:spcPts val="360"/>
              </a:spcBef>
              <a:spcAft>
                <a:spcPts val="0"/>
              </a:spcAft>
              <a:buSzPts val="2000"/>
              <a:buChar char="–"/>
            </a:pPr>
            <a:r>
              <a:rPr lang="en-US" sz="2000"/>
              <a:t>SGD (one observation per iteration)</a:t>
            </a:r>
            <a:endParaRPr sz="2000"/>
          </a:p>
          <a:p>
            <a:pPr indent="-355600" lvl="1" marL="914400" rtl="0" algn="just">
              <a:spcBef>
                <a:spcPts val="360"/>
              </a:spcBef>
              <a:spcAft>
                <a:spcPts val="0"/>
              </a:spcAft>
              <a:buSzPts val="2000"/>
              <a:buChar char="–"/>
            </a:pPr>
            <a:r>
              <a:rPr lang="en-US" sz="2000"/>
              <a:t>Mini batch gradient descent (size of about 50 training observations for each iteration)</a:t>
            </a:r>
            <a:endParaRPr sz="2000"/>
          </a:p>
          <a:p>
            <a:pPr indent="0" lvl="0" marL="457200" rtl="0" algn="just">
              <a:spcBef>
                <a:spcPts val="360"/>
              </a:spcBef>
              <a:spcAft>
                <a:spcPts val="0"/>
              </a:spcAft>
              <a:buNone/>
            </a:pPr>
            <a:r>
              <a:t/>
            </a:r>
            <a:endParaRPr sz="2000"/>
          </a:p>
        </p:txBody>
      </p:sp>
      <p:sp>
        <p:nvSpPr>
          <p:cNvPr id="621" name="Google Shape;621;g1187c6a5056_0_58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22" name="Google Shape;622;g1187c6a5056_0_58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1187c6a5056_0_5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29" name="Google Shape;629;g1187c6a5056_0_596"/>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Optimization of neural networks -Stochastic gradient descent - SGD</a:t>
            </a:r>
            <a:endParaRPr b="1"/>
          </a:p>
          <a:p>
            <a:pPr indent="0" lvl="0" marL="0" rtl="0" algn="just">
              <a:spcBef>
                <a:spcPts val="360"/>
              </a:spcBef>
              <a:spcAft>
                <a:spcPts val="0"/>
              </a:spcAft>
              <a:buNone/>
            </a:pPr>
            <a:r>
              <a:t/>
            </a:r>
            <a:endParaRPr b="1"/>
          </a:p>
          <a:p>
            <a:pPr indent="0" lvl="0" marL="457200" rtl="0" algn="just">
              <a:spcBef>
                <a:spcPts val="360"/>
              </a:spcBef>
              <a:spcAft>
                <a:spcPts val="0"/>
              </a:spcAft>
              <a:buNone/>
            </a:pPr>
            <a:r>
              <a:t/>
            </a:r>
            <a:endParaRPr sz="2000"/>
          </a:p>
        </p:txBody>
      </p:sp>
      <p:sp>
        <p:nvSpPr>
          <p:cNvPr id="630" name="Google Shape;630;g1187c6a5056_0_59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31" name="Google Shape;631;g1187c6a5056_0_596"/>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632" name="Google Shape;632;g1187c6a5056_0_596"/>
          <p:cNvPicPr preferRelativeResize="0"/>
          <p:nvPr/>
        </p:nvPicPr>
        <p:blipFill>
          <a:blip r:embed="rId3">
            <a:alphaModFix/>
          </a:blip>
          <a:stretch>
            <a:fillRect/>
          </a:stretch>
        </p:blipFill>
        <p:spPr>
          <a:xfrm>
            <a:off x="1981200" y="1918250"/>
            <a:ext cx="5181600" cy="38005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1187c6a5056_0_6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39" name="Google Shape;639;g1187c6a5056_0_605"/>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a:t>Optimization of neural networks -Stochastic gradient descent - SGD</a:t>
            </a:r>
            <a:endParaRPr b="1"/>
          </a:p>
          <a:p>
            <a:pPr indent="-342900" lvl="0" marL="457200" rtl="0" algn="just">
              <a:spcBef>
                <a:spcPts val="360"/>
              </a:spcBef>
              <a:spcAft>
                <a:spcPts val="0"/>
              </a:spcAft>
              <a:buSzPts val="1800"/>
              <a:buChar char="●"/>
            </a:pPr>
            <a:r>
              <a:rPr lang="en-US"/>
              <a:t>In the following image 2D projection convergence  characteristics of both full batch and stochastic gradient descent with batch size 1 has been compared. </a:t>
            </a:r>
            <a:endParaRPr/>
          </a:p>
          <a:p>
            <a:pPr indent="-342900" lvl="0" marL="457200" rtl="0" algn="just">
              <a:spcBef>
                <a:spcPts val="0"/>
              </a:spcBef>
              <a:spcAft>
                <a:spcPts val="0"/>
              </a:spcAft>
              <a:buSzPts val="1800"/>
              <a:buChar char="●"/>
            </a:pPr>
            <a:r>
              <a:rPr lang="en-US"/>
              <a:t>If we see, full batch updates, are more smoother due to the consideration of all the observations. </a:t>
            </a:r>
            <a:endParaRPr/>
          </a:p>
          <a:p>
            <a:pPr indent="-342900" lvl="0" marL="457200" rtl="0" algn="just">
              <a:spcBef>
                <a:spcPts val="0"/>
              </a:spcBef>
              <a:spcAft>
                <a:spcPts val="0"/>
              </a:spcAft>
              <a:buSzPts val="1800"/>
              <a:buChar char="●"/>
            </a:pPr>
            <a:r>
              <a:rPr lang="en-US"/>
              <a:t>Whereas, SGD have wiggly convergence characteristics due to the reason</a:t>
            </a:r>
            <a:endParaRPr/>
          </a:p>
          <a:p>
            <a:pPr indent="0" lvl="0" marL="457200" rtl="0" algn="just">
              <a:spcBef>
                <a:spcPts val="360"/>
              </a:spcBef>
              <a:spcAft>
                <a:spcPts val="0"/>
              </a:spcAft>
              <a:buNone/>
            </a:pPr>
            <a:r>
              <a:rPr lang="en-US"/>
              <a:t>of using 1 observation for each update:</a:t>
            </a:r>
            <a:endParaRPr/>
          </a:p>
          <a:p>
            <a:pPr indent="0" lvl="0" marL="0" rtl="0" algn="just">
              <a:spcBef>
                <a:spcPts val="360"/>
              </a:spcBef>
              <a:spcAft>
                <a:spcPts val="0"/>
              </a:spcAft>
              <a:buNone/>
            </a:pPr>
            <a:r>
              <a:t/>
            </a:r>
            <a:endParaRPr b="1"/>
          </a:p>
          <a:p>
            <a:pPr indent="0" lvl="0" marL="0" rtl="0" algn="just">
              <a:spcBef>
                <a:spcPts val="360"/>
              </a:spcBef>
              <a:spcAft>
                <a:spcPts val="0"/>
              </a:spcAft>
              <a:buNone/>
            </a:pPr>
            <a:r>
              <a:t/>
            </a:r>
            <a:endParaRPr b="1"/>
          </a:p>
          <a:p>
            <a:pPr indent="0" lvl="0" marL="457200" rtl="0" algn="just">
              <a:spcBef>
                <a:spcPts val="360"/>
              </a:spcBef>
              <a:spcAft>
                <a:spcPts val="0"/>
              </a:spcAft>
              <a:buNone/>
            </a:pPr>
            <a:r>
              <a:t/>
            </a:r>
            <a:endParaRPr sz="2000"/>
          </a:p>
        </p:txBody>
      </p:sp>
      <p:sp>
        <p:nvSpPr>
          <p:cNvPr id="640" name="Google Shape;640;g1187c6a5056_0_60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41" name="Google Shape;641;g1187c6a5056_0_605"/>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642" name="Google Shape;642;g1187c6a5056_0_605"/>
          <p:cNvPicPr preferRelativeResize="0"/>
          <p:nvPr/>
        </p:nvPicPr>
        <p:blipFill>
          <a:blip r:embed="rId3">
            <a:alphaModFix/>
          </a:blip>
          <a:stretch>
            <a:fillRect/>
          </a:stretch>
        </p:blipFill>
        <p:spPr>
          <a:xfrm>
            <a:off x="1053150" y="3429000"/>
            <a:ext cx="6807850" cy="2814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1187c6a5056_0_6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49" name="Google Shape;649;g1187c6a5056_0_616"/>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a:t>Introduction to deep learning</a:t>
            </a:r>
            <a:endParaRPr b="1"/>
          </a:p>
          <a:p>
            <a:pPr indent="0" lvl="0" marL="0" rtl="0" algn="just">
              <a:spcBef>
                <a:spcPts val="360"/>
              </a:spcBef>
              <a:spcAft>
                <a:spcPts val="0"/>
              </a:spcAft>
              <a:buNone/>
            </a:pPr>
            <a:r>
              <a:rPr lang="en-US"/>
              <a:t>Deep learning is a class of machine learning algorithms which utilizes neural networks for building models to solve both supervised and unsupervised problems on structured and unstructured datasets such as images, videos, NLP, voice processing, and so on:</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sp>
        <p:nvSpPr>
          <p:cNvPr id="650" name="Google Shape;650;g1187c6a5056_0_6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51" name="Google Shape;651;g1187c6a5056_0_616"/>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652" name="Google Shape;652;g1187c6a5056_0_616"/>
          <p:cNvPicPr preferRelativeResize="0"/>
          <p:nvPr/>
        </p:nvPicPr>
        <p:blipFill>
          <a:blip r:embed="rId3">
            <a:alphaModFix/>
          </a:blip>
          <a:stretch>
            <a:fillRect/>
          </a:stretch>
        </p:blipFill>
        <p:spPr>
          <a:xfrm>
            <a:off x="1739525" y="3110450"/>
            <a:ext cx="5645050" cy="284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187c6a5056_0_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21" name="Google Shape;121;g1187c6a5056_0_8"/>
          <p:cNvSpPr txBox="1"/>
          <p:nvPr>
            <p:ph idx="1" type="body"/>
          </p:nvPr>
        </p:nvSpPr>
        <p:spPr>
          <a:xfrm>
            <a:off x="457200" y="1417650"/>
            <a:ext cx="8229600" cy="4885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200"/>
              <a:t>Maximum margin classifier</a:t>
            </a:r>
            <a:endParaRPr b="1" sz="2200"/>
          </a:p>
          <a:p>
            <a:pPr indent="-381000" lvl="0" marL="457200" rtl="0" algn="just">
              <a:spcBef>
                <a:spcPts val="0"/>
              </a:spcBef>
              <a:spcAft>
                <a:spcPts val="0"/>
              </a:spcAft>
              <a:buSzPts val="2400"/>
              <a:buFont typeface="Times New Roman"/>
              <a:buChar char="•"/>
            </a:pPr>
            <a:r>
              <a:rPr lang="en-US" sz="1850">
                <a:latin typeface="Palatino Linotype"/>
                <a:ea typeface="Palatino Linotype"/>
                <a:cs typeface="Palatino Linotype"/>
                <a:sym typeface="Palatino Linotype"/>
              </a:rPr>
              <a:t>It is feasible to draw infinite hyperplanes to classify the same set of data</a:t>
            </a:r>
            <a:endParaRPr sz="1850">
              <a:latin typeface="Palatino Linotype"/>
              <a:ea typeface="Palatino Linotype"/>
              <a:cs typeface="Palatino Linotype"/>
              <a:sym typeface="Palatino Linotype"/>
            </a:endParaRPr>
          </a:p>
          <a:p>
            <a:pPr indent="-381000" lvl="0" marL="457200" rtl="0" algn="just">
              <a:spcBef>
                <a:spcPts val="0"/>
              </a:spcBef>
              <a:spcAft>
                <a:spcPts val="0"/>
              </a:spcAft>
              <a:buSzPts val="2400"/>
              <a:buFont typeface="Times New Roman"/>
              <a:buChar char="•"/>
            </a:pPr>
            <a:r>
              <a:rPr lang="en-US" sz="1850">
                <a:latin typeface="Palatino Linotype"/>
                <a:ea typeface="Palatino Linotype"/>
                <a:cs typeface="Palatino Linotype"/>
                <a:sym typeface="Palatino Linotype"/>
              </a:rPr>
              <a:t>But to consider as an ideal hyperplane, The maximum margin classifier considers  the hyperplane with the maximum margin of separation width.</a:t>
            </a:r>
            <a:endParaRPr sz="1850">
              <a:latin typeface="Palatino Linotype"/>
              <a:ea typeface="Palatino Linotype"/>
              <a:cs typeface="Palatino Linotype"/>
              <a:sym typeface="Palatino Linotype"/>
            </a:endParaRPr>
          </a:p>
          <a:p>
            <a:pPr indent="0" lvl="0" marL="0" rtl="0" algn="just">
              <a:spcBef>
                <a:spcPts val="0"/>
              </a:spcBef>
              <a:spcAft>
                <a:spcPts val="0"/>
              </a:spcAft>
              <a:buNone/>
            </a:pPr>
            <a:r>
              <a:rPr b="1" lang="en-US" sz="1950">
                <a:latin typeface="Palatino Linotype"/>
                <a:ea typeface="Palatino Linotype"/>
                <a:cs typeface="Palatino Linotype"/>
                <a:sym typeface="Palatino Linotype"/>
              </a:rPr>
              <a:t>Hyperplanes: </a:t>
            </a:r>
            <a:endParaRPr sz="1950">
              <a:latin typeface="Palatino Linotype"/>
              <a:ea typeface="Palatino Linotype"/>
              <a:cs typeface="Palatino Linotype"/>
              <a:sym typeface="Palatino Linotype"/>
            </a:endParaRPr>
          </a:p>
          <a:p>
            <a:pPr indent="-381000" lvl="0" marL="457200" rtl="0" algn="just">
              <a:spcBef>
                <a:spcPts val="0"/>
              </a:spcBef>
              <a:spcAft>
                <a:spcPts val="0"/>
              </a:spcAft>
              <a:buSzPts val="2400"/>
              <a:buFont typeface="Times New Roman"/>
              <a:buChar char="•"/>
            </a:pPr>
            <a:r>
              <a:rPr lang="en-US" sz="1950">
                <a:latin typeface="Palatino Linotype"/>
                <a:ea typeface="Palatino Linotype"/>
                <a:cs typeface="Palatino Linotype"/>
                <a:sym typeface="Palatino Linotype"/>
              </a:rPr>
              <a:t>In </a:t>
            </a:r>
            <a:r>
              <a:rPr i="1" lang="en-US" sz="1950">
                <a:latin typeface="Palatino Linotype"/>
                <a:ea typeface="Palatino Linotype"/>
                <a:cs typeface="Palatino Linotype"/>
                <a:sym typeface="Palatino Linotype"/>
              </a:rPr>
              <a:t>n- dimensional </a:t>
            </a:r>
            <a:r>
              <a:rPr lang="en-US" sz="1950">
                <a:latin typeface="Palatino Linotype"/>
                <a:ea typeface="Palatino Linotype"/>
                <a:cs typeface="Palatino Linotype"/>
                <a:sym typeface="Palatino Linotype"/>
              </a:rPr>
              <a:t>space, a hyperplane is a flat affine subspace of dimension n-1. </a:t>
            </a:r>
            <a:endParaRPr sz="1950">
              <a:latin typeface="Palatino Linotype"/>
              <a:ea typeface="Palatino Linotype"/>
              <a:cs typeface="Palatino Linotype"/>
              <a:sym typeface="Palatino Linotype"/>
            </a:endParaRPr>
          </a:p>
          <a:p>
            <a:pPr indent="-381000" lvl="0" marL="457200" rtl="0" algn="just">
              <a:spcBef>
                <a:spcPts val="0"/>
              </a:spcBef>
              <a:spcAft>
                <a:spcPts val="0"/>
              </a:spcAft>
              <a:buSzPts val="2400"/>
              <a:buFont typeface="Times New Roman"/>
              <a:buChar char="•"/>
            </a:pPr>
            <a:r>
              <a:rPr lang="en-US" sz="1950">
                <a:latin typeface="Palatino Linotype"/>
                <a:ea typeface="Palatino Linotype"/>
                <a:cs typeface="Palatino Linotype"/>
                <a:sym typeface="Palatino Linotype"/>
              </a:rPr>
              <a:t>In 2- dimensional space, the hyperplane is a straight line which separates the 2-dimensional space into two halves. </a:t>
            </a:r>
            <a:endParaRPr sz="1950">
              <a:latin typeface="Palatino Linotype"/>
              <a:ea typeface="Palatino Linotype"/>
              <a:cs typeface="Palatino Linotype"/>
              <a:sym typeface="Palatino Linotype"/>
            </a:endParaRPr>
          </a:p>
          <a:p>
            <a:pPr indent="-381000" lvl="0" marL="457200" rtl="0" algn="just">
              <a:spcBef>
                <a:spcPts val="0"/>
              </a:spcBef>
              <a:spcAft>
                <a:spcPts val="0"/>
              </a:spcAft>
              <a:buSzPts val="2400"/>
              <a:buFont typeface="Times New Roman"/>
              <a:buChar char="•"/>
            </a:pPr>
            <a:r>
              <a:rPr lang="en-US" sz="1950">
                <a:latin typeface="Palatino Linotype"/>
                <a:ea typeface="Palatino Linotype"/>
                <a:cs typeface="Palatino Linotype"/>
                <a:sym typeface="Palatino Linotype"/>
              </a:rPr>
              <a:t>The hyperplane is defined by the following equation.</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0" lvl="0" marL="0" rtl="0" algn="just">
              <a:spcBef>
                <a:spcPts val="0"/>
              </a:spcBef>
              <a:spcAft>
                <a:spcPts val="0"/>
              </a:spcAft>
              <a:buNone/>
            </a:pPr>
            <a:r>
              <a:t/>
            </a:r>
            <a:endParaRPr sz="1950">
              <a:latin typeface="Palatino Linotype"/>
              <a:ea typeface="Palatino Linotype"/>
              <a:cs typeface="Palatino Linotype"/>
              <a:sym typeface="Palatino Linotype"/>
            </a:endParaRPr>
          </a:p>
          <a:p>
            <a:pPr indent="-361950" lvl="0" marL="457200" rtl="0" algn="just">
              <a:spcBef>
                <a:spcPts val="0"/>
              </a:spcBef>
              <a:spcAft>
                <a:spcPts val="0"/>
              </a:spcAft>
              <a:buSzPts val="2100"/>
              <a:buFont typeface="Times New Roman"/>
              <a:buChar char="•"/>
            </a:pPr>
            <a:r>
              <a:rPr lang="en-US" sz="1550">
                <a:latin typeface="Palatino Linotype"/>
                <a:ea typeface="Palatino Linotype"/>
                <a:cs typeface="Palatino Linotype"/>
                <a:sym typeface="Palatino Linotype"/>
              </a:rPr>
              <a:t>Points which lay on the hyperplane have to follow the above equation. </a:t>
            </a:r>
            <a:endParaRPr sz="1950">
              <a:latin typeface="Palatino Linotype"/>
              <a:ea typeface="Palatino Linotype"/>
              <a:cs typeface="Palatino Linotype"/>
              <a:sym typeface="Palatino Linotype"/>
            </a:endParaRPr>
          </a:p>
        </p:txBody>
      </p:sp>
      <p:sp>
        <p:nvSpPr>
          <p:cNvPr id="122" name="Google Shape;122;g1187c6a5056_0_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23" name="Google Shape;123;g1187c6a5056_0_8"/>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124" name="Google Shape;124;g1187c6a5056_0_8"/>
          <p:cNvPicPr preferRelativeResize="0"/>
          <p:nvPr/>
        </p:nvPicPr>
        <p:blipFill>
          <a:blip r:embed="rId3">
            <a:alphaModFix/>
          </a:blip>
          <a:stretch>
            <a:fillRect/>
          </a:stretch>
        </p:blipFill>
        <p:spPr>
          <a:xfrm>
            <a:off x="3197051" y="5280250"/>
            <a:ext cx="2871100" cy="3365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1187c6a5056_0_6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59" name="Google Shape;659;g1187c6a5056_0_628"/>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a:t>Introduction to deep learning</a:t>
            </a:r>
            <a:endParaRPr b="1"/>
          </a:p>
          <a:p>
            <a:pPr indent="-342900" lvl="0" marL="457200" rtl="0" algn="l">
              <a:spcBef>
                <a:spcPts val="360"/>
              </a:spcBef>
              <a:spcAft>
                <a:spcPts val="0"/>
              </a:spcAft>
              <a:buSzPts val="1800"/>
              <a:buChar char="•"/>
            </a:pPr>
            <a:r>
              <a:rPr lang="en-US"/>
              <a:t>Deep neural network/deep architecture consists of multiple hidden layers of units between input and output layers. </a:t>
            </a:r>
            <a:endParaRPr/>
          </a:p>
          <a:p>
            <a:pPr indent="-342900" lvl="0" marL="457200" rtl="0" algn="l">
              <a:spcBef>
                <a:spcPts val="0"/>
              </a:spcBef>
              <a:spcAft>
                <a:spcPts val="0"/>
              </a:spcAft>
              <a:buSzPts val="1800"/>
              <a:buChar char="•"/>
            </a:pPr>
            <a:r>
              <a:rPr lang="en-US"/>
              <a:t>Each layer is fully connected with the subsequent layer. </a:t>
            </a:r>
            <a:endParaRPr/>
          </a:p>
          <a:p>
            <a:pPr indent="-342900" lvl="0" marL="457200" rtl="0" algn="l">
              <a:spcBef>
                <a:spcPts val="0"/>
              </a:spcBef>
              <a:spcAft>
                <a:spcPts val="0"/>
              </a:spcAft>
              <a:buSzPts val="1800"/>
              <a:buChar char="•"/>
            </a:pPr>
            <a:r>
              <a:rPr lang="en-US"/>
              <a:t>The output of each artificial neuron in a layer is an input to every artificial neuron in the next layer towards the output: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660" name="Google Shape;660;g1187c6a5056_0_6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61" name="Google Shape;661;g1187c6a5056_0_628"/>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662" name="Google Shape;662;g1187c6a5056_0_628"/>
          <p:cNvPicPr preferRelativeResize="0"/>
          <p:nvPr/>
        </p:nvPicPr>
        <p:blipFill>
          <a:blip r:embed="rId3">
            <a:alphaModFix/>
          </a:blip>
          <a:stretch>
            <a:fillRect/>
          </a:stretch>
        </p:blipFill>
        <p:spPr>
          <a:xfrm>
            <a:off x="1401275" y="3059150"/>
            <a:ext cx="6572550" cy="31478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1187c6a5056_0_6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69" name="Google Shape;669;g1187c6a5056_0_637"/>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a:t>Introduction to deep learning</a:t>
            </a:r>
            <a:endParaRPr b="1"/>
          </a:p>
          <a:p>
            <a:pPr indent="0" lvl="0" marL="0" rtl="0" algn="l">
              <a:spcBef>
                <a:spcPts val="360"/>
              </a:spcBef>
              <a:spcAft>
                <a:spcPts val="0"/>
              </a:spcAft>
              <a:buNone/>
            </a:pPr>
            <a:r>
              <a:rPr lang="en-US"/>
              <a:t>With the more number of hidden layers are being added to the neural network, more complex decision boundaries are being created to classify different categories. </a:t>
            </a:r>
            <a:endParaRPr/>
          </a:p>
          <a:p>
            <a:pPr indent="0" lvl="0" marL="0" rtl="0" algn="l">
              <a:spcBef>
                <a:spcPts val="360"/>
              </a:spcBef>
              <a:spcAft>
                <a:spcPts val="0"/>
              </a:spcAft>
              <a:buNone/>
            </a:pPr>
            <a:r>
              <a:rPr lang="en-US"/>
              <a:t>Example of complex decision boundary can be seen in the following graph:</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sp>
        <p:nvSpPr>
          <p:cNvPr id="670" name="Google Shape;670;g1187c6a5056_0_63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71" name="Google Shape;671;g1187c6a5056_0_637"/>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672" name="Google Shape;672;g1187c6a5056_0_637"/>
          <p:cNvPicPr preferRelativeResize="0"/>
          <p:nvPr/>
        </p:nvPicPr>
        <p:blipFill>
          <a:blip r:embed="rId3">
            <a:alphaModFix/>
          </a:blip>
          <a:stretch>
            <a:fillRect/>
          </a:stretch>
        </p:blipFill>
        <p:spPr>
          <a:xfrm>
            <a:off x="1601675" y="2745699"/>
            <a:ext cx="5715000" cy="3509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1187c6a5056_0_6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79" name="Google Shape;679;g1187c6a5056_0_645"/>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en-US" sz="2000"/>
              <a:t>Solving methodology</a:t>
            </a:r>
            <a:endParaRPr b="1" sz="2000"/>
          </a:p>
          <a:p>
            <a:pPr indent="-355600" lvl="0" marL="457200" rtl="0" algn="just">
              <a:spcBef>
                <a:spcPts val="360"/>
              </a:spcBef>
              <a:spcAft>
                <a:spcPts val="0"/>
              </a:spcAft>
              <a:buSzPts val="2000"/>
              <a:buChar char="•"/>
            </a:pPr>
            <a:r>
              <a:rPr lang="en-US" sz="2000"/>
              <a:t>Backpropagation is used to solve deep layers by calculating the error of the network at output units and propagate back through layers to update the weights to reduce error terms.</a:t>
            </a:r>
            <a:endParaRPr sz="2000"/>
          </a:p>
          <a:p>
            <a:pPr indent="-355600" lvl="0" marL="457200" rtl="0" algn="just">
              <a:spcBef>
                <a:spcPts val="0"/>
              </a:spcBef>
              <a:spcAft>
                <a:spcPts val="0"/>
              </a:spcAft>
              <a:buSzPts val="2000"/>
              <a:buChar char="•"/>
            </a:pPr>
            <a:r>
              <a:rPr lang="en-US" sz="2000"/>
              <a:t>Thumb rules in designing deep neural networks: </a:t>
            </a:r>
            <a:endParaRPr sz="2000"/>
          </a:p>
          <a:p>
            <a:pPr indent="-355600" lvl="1" marL="914400" rtl="0" algn="just">
              <a:spcBef>
                <a:spcPts val="0"/>
              </a:spcBef>
              <a:spcAft>
                <a:spcPts val="0"/>
              </a:spcAft>
              <a:buSzPts val="2000"/>
              <a:buChar char="–"/>
            </a:pPr>
            <a:r>
              <a:rPr lang="en-US" sz="2000"/>
              <a:t>All hidden layers should have the same number of neurons per layer</a:t>
            </a:r>
            <a:endParaRPr sz="2000"/>
          </a:p>
          <a:p>
            <a:pPr indent="-355600" lvl="1" marL="914400" rtl="0" algn="just">
              <a:spcBef>
                <a:spcPts val="0"/>
              </a:spcBef>
              <a:spcAft>
                <a:spcPts val="0"/>
              </a:spcAft>
              <a:buSzPts val="2000"/>
              <a:buChar char="–"/>
            </a:pPr>
            <a:r>
              <a:rPr lang="en-US" sz="2000"/>
              <a:t>Typically, two hidden layers are good enough to solve the majority of problems</a:t>
            </a:r>
            <a:endParaRPr sz="2000"/>
          </a:p>
          <a:p>
            <a:pPr indent="-355600" lvl="1" marL="914400" rtl="0" algn="just">
              <a:spcBef>
                <a:spcPts val="0"/>
              </a:spcBef>
              <a:spcAft>
                <a:spcPts val="0"/>
              </a:spcAft>
              <a:buSzPts val="2000"/>
              <a:buChar char="–"/>
            </a:pPr>
            <a:r>
              <a:rPr lang="en-US" sz="2000"/>
              <a:t>Using scaling/batch normalization (mean 0, variance 1) for all input variables after each layer improves convergence effectiveness</a:t>
            </a:r>
            <a:endParaRPr sz="2000"/>
          </a:p>
          <a:p>
            <a:pPr indent="-355600" lvl="1" marL="914400" rtl="0" algn="just">
              <a:spcBef>
                <a:spcPts val="0"/>
              </a:spcBef>
              <a:spcAft>
                <a:spcPts val="0"/>
              </a:spcAft>
              <a:buSzPts val="2000"/>
              <a:buChar char="–"/>
            </a:pPr>
            <a:r>
              <a:rPr lang="en-US" sz="2000"/>
              <a:t>Reduction in step size after each iteration improves convergence, in addition to the use of momentum and dropout</a:t>
            </a:r>
            <a:endParaRPr sz="2000"/>
          </a:p>
          <a:p>
            <a:pPr indent="-355600" lvl="0" marL="457200" rtl="0" algn="just">
              <a:spcBef>
                <a:spcPts val="0"/>
              </a:spcBef>
              <a:spcAft>
                <a:spcPts val="0"/>
              </a:spcAft>
              <a:buSzPts val="2000"/>
              <a:buChar char="•"/>
            </a:pPr>
            <a:r>
              <a:t/>
            </a:r>
            <a:endParaRPr sz="2000"/>
          </a:p>
          <a:p>
            <a:pPr indent="0" lvl="0" marL="0" rtl="0" algn="just">
              <a:spcBef>
                <a:spcPts val="360"/>
              </a:spcBef>
              <a:spcAft>
                <a:spcPts val="0"/>
              </a:spcAft>
              <a:buNone/>
            </a:pPr>
            <a:r>
              <a:t/>
            </a:r>
            <a:endParaRPr sz="2000"/>
          </a:p>
        </p:txBody>
      </p:sp>
      <p:sp>
        <p:nvSpPr>
          <p:cNvPr id="680" name="Google Shape;680;g1187c6a5056_0_6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81" name="Google Shape;681;g1187c6a5056_0_645"/>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1187c6a5056_0_6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88" name="Google Shape;688;g1187c6a5056_0_653"/>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en-US" sz="2200"/>
              <a:t>Deep learning software</a:t>
            </a:r>
            <a:endParaRPr b="1" sz="2200"/>
          </a:p>
          <a:p>
            <a:pPr indent="-368300" lvl="0" marL="457200" rtl="0" algn="l">
              <a:spcBef>
                <a:spcPts val="360"/>
              </a:spcBef>
              <a:spcAft>
                <a:spcPts val="0"/>
              </a:spcAft>
              <a:buSzPts val="2200"/>
              <a:buChar char="•"/>
            </a:pPr>
            <a:r>
              <a:rPr lang="en-US" sz="2200"/>
              <a:t>Deep learning software has evolved multi-fold in recent times. </a:t>
            </a:r>
            <a:endParaRPr sz="2200"/>
          </a:p>
          <a:p>
            <a:pPr indent="-368300" lvl="0" marL="457200" rtl="0" algn="l">
              <a:spcBef>
                <a:spcPts val="0"/>
              </a:spcBef>
              <a:spcAft>
                <a:spcPts val="0"/>
              </a:spcAft>
              <a:buSzPts val="2200"/>
              <a:buChar char="•"/>
            </a:pPr>
            <a:r>
              <a:rPr lang="en-US" sz="2200"/>
              <a:t>Different types of Deep </a:t>
            </a:r>
            <a:r>
              <a:rPr lang="en-US" sz="2200"/>
              <a:t>Learning</a:t>
            </a:r>
            <a:r>
              <a:rPr lang="en-US" sz="2200"/>
              <a:t> software are </a:t>
            </a:r>
            <a:endParaRPr sz="2200"/>
          </a:p>
          <a:p>
            <a:pPr indent="-368300" lvl="1" marL="914400" rtl="0" algn="l">
              <a:spcBef>
                <a:spcPts val="0"/>
              </a:spcBef>
              <a:spcAft>
                <a:spcPts val="0"/>
              </a:spcAft>
              <a:buSzPts val="2200"/>
              <a:buChar char="–"/>
            </a:pPr>
            <a:r>
              <a:rPr lang="en-US" sz="2200"/>
              <a:t>Theano: Python-based deep learning library developed by the University of Montreal</a:t>
            </a:r>
            <a:endParaRPr sz="2200"/>
          </a:p>
          <a:p>
            <a:pPr indent="-368300" lvl="1" marL="914400" rtl="0" algn="l">
              <a:spcBef>
                <a:spcPts val="0"/>
              </a:spcBef>
              <a:spcAft>
                <a:spcPts val="0"/>
              </a:spcAft>
              <a:buSzPts val="2200"/>
              <a:buChar char="–"/>
            </a:pPr>
            <a:r>
              <a:rPr lang="en-US" sz="2200"/>
              <a:t>TensorFlow: Google's deep learning library runs on top of Python/C++</a:t>
            </a:r>
            <a:endParaRPr sz="2200"/>
          </a:p>
          <a:p>
            <a:pPr indent="-368300" lvl="1" marL="914400" rtl="0" algn="l">
              <a:spcBef>
                <a:spcPts val="0"/>
              </a:spcBef>
              <a:spcAft>
                <a:spcPts val="0"/>
              </a:spcAft>
              <a:buSzPts val="2200"/>
              <a:buChar char="–"/>
            </a:pPr>
            <a:r>
              <a:rPr lang="en-US" sz="2200"/>
              <a:t>Keras / Lasagne: Lightweight wrapper which sits on top of Theano/TensorFlow and enables faster model prototyping</a:t>
            </a:r>
            <a:endParaRPr sz="2200"/>
          </a:p>
          <a:p>
            <a:pPr indent="-368300" lvl="1" marL="914400" rtl="0" algn="l">
              <a:spcBef>
                <a:spcPts val="0"/>
              </a:spcBef>
              <a:spcAft>
                <a:spcPts val="0"/>
              </a:spcAft>
              <a:buSzPts val="2200"/>
              <a:buChar char="–"/>
            </a:pPr>
            <a:r>
              <a:rPr lang="en-US" sz="2200"/>
              <a:t>Torch: Lua-based deep learning library with wide support for machine learning algorithms</a:t>
            </a:r>
            <a:endParaRPr sz="2200"/>
          </a:p>
          <a:p>
            <a:pPr indent="-368300" lvl="1" marL="914400" rtl="0" algn="l">
              <a:spcBef>
                <a:spcPts val="0"/>
              </a:spcBef>
              <a:spcAft>
                <a:spcPts val="0"/>
              </a:spcAft>
              <a:buSzPts val="2200"/>
              <a:buChar char="–"/>
            </a:pPr>
            <a:r>
              <a:rPr lang="en-US" sz="2200"/>
              <a:t>Caffe: deep learning library primarily used for processing pictures</a:t>
            </a:r>
            <a:endParaRPr sz="2200"/>
          </a:p>
          <a:p>
            <a:pPr indent="0" lvl="0" marL="914400" rtl="0" algn="l">
              <a:spcBef>
                <a:spcPts val="360"/>
              </a:spcBef>
              <a:spcAft>
                <a:spcPts val="0"/>
              </a:spcAft>
              <a:buNone/>
            </a:pPr>
            <a:r>
              <a:t/>
            </a:r>
            <a:endParaRPr sz="2200"/>
          </a:p>
          <a:p>
            <a:pPr indent="-368300" lvl="0" marL="457200" rtl="0" algn="l">
              <a:spcBef>
                <a:spcPts val="360"/>
              </a:spcBef>
              <a:spcAft>
                <a:spcPts val="0"/>
              </a:spcAft>
              <a:buSzPts val="2200"/>
              <a:buChar char="•"/>
            </a:pPr>
            <a:r>
              <a:t/>
            </a:r>
            <a:endParaRPr sz="2200"/>
          </a:p>
        </p:txBody>
      </p:sp>
      <p:sp>
        <p:nvSpPr>
          <p:cNvPr id="689" name="Google Shape;689;g1187c6a5056_0_65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90" name="Google Shape;690;g1187c6a5056_0_65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187c6a5056_0_6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697" name="Google Shape;697;g1187c6a5056_0_661"/>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en-US" sz="2200"/>
              <a:t>Deep learning software</a:t>
            </a:r>
            <a:endParaRPr b="1" sz="2200"/>
          </a:p>
          <a:p>
            <a:pPr indent="0" lvl="0" marL="0" rtl="0" algn="just">
              <a:spcBef>
                <a:spcPts val="360"/>
              </a:spcBef>
              <a:spcAft>
                <a:spcPts val="0"/>
              </a:spcAft>
              <a:buClr>
                <a:schemeClr val="dk1"/>
              </a:buClr>
              <a:buSzPts val="1100"/>
              <a:buFont typeface="Arial"/>
              <a:buNone/>
            </a:pPr>
            <a:r>
              <a:rPr lang="en-US"/>
              <a:t>TensorFlow is recently picking up momentum among the deep learning community, as it is being backed up by Google and also has good visualization capabilities using TensorBoard:</a:t>
            </a:r>
            <a:endParaRPr/>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698" name="Google Shape;698;g1187c6a5056_0_66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99" name="Google Shape;699;g1187c6a5056_0_661"/>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700" name="Google Shape;700;g1187c6a5056_0_661"/>
          <p:cNvPicPr preferRelativeResize="0"/>
          <p:nvPr/>
        </p:nvPicPr>
        <p:blipFill>
          <a:blip r:embed="rId3">
            <a:alphaModFix/>
          </a:blip>
          <a:stretch>
            <a:fillRect/>
          </a:stretch>
        </p:blipFill>
        <p:spPr>
          <a:xfrm>
            <a:off x="2043600" y="2695550"/>
            <a:ext cx="5190525" cy="2983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1187c6a5056_0_6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07" name="Google Shape;707;g1187c6a5056_0_678"/>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just">
              <a:spcBef>
                <a:spcPts val="360"/>
              </a:spcBef>
              <a:spcAft>
                <a:spcPts val="0"/>
              </a:spcAft>
              <a:buNone/>
            </a:pPr>
            <a:r>
              <a:rPr lang="en-US"/>
              <a:t>We are using the same data as we trained the model on previously using scikit-learn in order to perform apple-to-apple comparison between scikit-learn and the deep learning software Keras.</a:t>
            </a:r>
            <a:endParaRPr/>
          </a:p>
          <a:p>
            <a:pPr indent="0" lvl="0" marL="0" rtl="0" algn="l">
              <a:spcBef>
                <a:spcPts val="360"/>
              </a:spcBef>
              <a:spcAft>
                <a:spcPts val="0"/>
              </a:spcAft>
              <a:buNone/>
            </a:pPr>
            <a:r>
              <a:rPr lang="en-US"/>
              <a:t>Data loading steps</a:t>
            </a:r>
            <a:endParaRPr/>
          </a:p>
          <a:p>
            <a:pPr indent="0" lvl="0" marL="304800" rtl="0" algn="l">
              <a:lnSpc>
                <a:spcPct val="115000"/>
              </a:lnSpc>
              <a:spcBef>
                <a:spcPts val="1200"/>
              </a:spcBef>
              <a:spcAft>
                <a:spcPts val="0"/>
              </a:spcAft>
              <a:buNone/>
            </a:pPr>
            <a:r>
              <a:rPr lang="en-US">
                <a:latin typeface="Courier New"/>
                <a:ea typeface="Courier New"/>
                <a:cs typeface="Courier New"/>
                <a:sym typeface="Courier New"/>
              </a:rPr>
              <a:t>&gt;&gt;&gt; import numpy as np</a:t>
            </a:r>
            <a:endParaRPr>
              <a:latin typeface="Courier New"/>
              <a:ea typeface="Courier New"/>
              <a:cs typeface="Courier New"/>
              <a:sym typeface="Courier New"/>
            </a:endParaRPr>
          </a:p>
          <a:p>
            <a:pPr indent="0" lvl="0" marL="304800" rtl="0" algn="l">
              <a:lnSpc>
                <a:spcPct val="115000"/>
              </a:lnSpc>
              <a:spcBef>
                <a:spcPts val="1200"/>
              </a:spcBef>
              <a:spcAft>
                <a:spcPts val="0"/>
              </a:spcAft>
              <a:buNone/>
            </a:pPr>
            <a:r>
              <a:rPr lang="en-US">
                <a:latin typeface="Courier New"/>
                <a:ea typeface="Courier New"/>
                <a:cs typeface="Courier New"/>
                <a:sym typeface="Courier New"/>
              </a:rPr>
              <a:t>&gt;&gt; import pandas as pd</a:t>
            </a:r>
            <a:endParaRPr>
              <a:latin typeface="Courier New"/>
              <a:ea typeface="Courier New"/>
              <a:cs typeface="Courier New"/>
              <a:sym typeface="Courier New"/>
            </a:endParaRPr>
          </a:p>
          <a:p>
            <a:pPr indent="0" lvl="0" marL="304800" rtl="0" algn="l">
              <a:lnSpc>
                <a:spcPct val="115000"/>
              </a:lnSpc>
              <a:spcBef>
                <a:spcPts val="100"/>
              </a:spcBef>
              <a:spcAft>
                <a:spcPts val="0"/>
              </a:spcAft>
              <a:buNone/>
            </a:pPr>
            <a:r>
              <a:rPr lang="en-US">
                <a:latin typeface="Courier New"/>
                <a:ea typeface="Courier New"/>
                <a:cs typeface="Courier New"/>
                <a:sym typeface="Courier New"/>
              </a:rPr>
              <a:t>&gt;&gt;&gt; import matplotlib.pyplot as plt</a:t>
            </a:r>
            <a:endParaRPr>
              <a:latin typeface="Courier New"/>
              <a:ea typeface="Courier New"/>
              <a:cs typeface="Courier New"/>
              <a:sym typeface="Courier New"/>
            </a:endParaRPr>
          </a:p>
          <a:p>
            <a:pPr indent="0" lvl="0" marL="304800" rtl="0" algn="l">
              <a:lnSpc>
                <a:spcPct val="115000"/>
              </a:lnSpc>
              <a:spcBef>
                <a:spcPts val="100"/>
              </a:spcBef>
              <a:spcAft>
                <a:spcPts val="0"/>
              </a:spcAft>
              <a:buNone/>
            </a:pPr>
            <a:r>
              <a:rPr lang="en-US">
                <a:latin typeface="Courier New"/>
                <a:ea typeface="Courier New"/>
                <a:cs typeface="Courier New"/>
                <a:sym typeface="Courier New"/>
              </a:rPr>
              <a:t>&gt;&gt;&gt; from sklearn.datasets import load_digits</a:t>
            </a:r>
            <a:endParaRPr>
              <a:latin typeface="Courier New"/>
              <a:ea typeface="Courier New"/>
              <a:cs typeface="Courier New"/>
              <a:sym typeface="Courier New"/>
            </a:endParaRPr>
          </a:p>
          <a:p>
            <a:pPr indent="0" lvl="0" marL="304800" rtl="0" algn="l">
              <a:lnSpc>
                <a:spcPct val="115000"/>
              </a:lnSpc>
              <a:spcBef>
                <a:spcPts val="100"/>
              </a:spcBef>
              <a:spcAft>
                <a:spcPts val="0"/>
              </a:spcAft>
              <a:buNone/>
            </a:pPr>
            <a:r>
              <a:rPr lang="en-US">
                <a:latin typeface="Courier New"/>
                <a:ea typeface="Courier New"/>
                <a:cs typeface="Courier New"/>
                <a:sym typeface="Courier New"/>
              </a:rPr>
              <a:t>&gt;&gt;&gt; from sklearn.model_selection import train_test_split</a:t>
            </a:r>
            <a:endParaRPr>
              <a:latin typeface="Courier New"/>
              <a:ea typeface="Courier New"/>
              <a:cs typeface="Courier New"/>
              <a:sym typeface="Courier New"/>
            </a:endParaRPr>
          </a:p>
          <a:p>
            <a:pPr indent="0" lvl="0" marL="304800" rtl="0" algn="l">
              <a:lnSpc>
                <a:spcPct val="115000"/>
              </a:lnSpc>
              <a:spcBef>
                <a:spcPts val="100"/>
              </a:spcBef>
              <a:spcAft>
                <a:spcPts val="0"/>
              </a:spcAft>
              <a:buNone/>
            </a:pPr>
            <a:r>
              <a:rPr lang="en-US">
                <a:latin typeface="Courier New"/>
                <a:ea typeface="Courier New"/>
                <a:cs typeface="Courier New"/>
                <a:sym typeface="Courier New"/>
              </a:rPr>
              <a:t>&gt;&gt;&gt; from sklearn.preprocessing import StandardScaler</a:t>
            </a:r>
            <a:endParaRPr>
              <a:latin typeface="Courier New"/>
              <a:ea typeface="Courier New"/>
              <a:cs typeface="Courier New"/>
              <a:sym typeface="Courier New"/>
            </a:endParaRPr>
          </a:p>
          <a:p>
            <a:pPr indent="0" lvl="0" marL="304800" rtl="0" algn="l">
              <a:lnSpc>
                <a:spcPct val="115000"/>
              </a:lnSpc>
              <a:spcBef>
                <a:spcPts val="100"/>
              </a:spcBef>
              <a:spcAft>
                <a:spcPts val="0"/>
              </a:spcAft>
              <a:buNone/>
            </a:pPr>
            <a:r>
              <a:rPr lang="en-US">
                <a:latin typeface="Courier New"/>
                <a:ea typeface="Courier New"/>
                <a:cs typeface="Courier New"/>
                <a:sym typeface="Courier New"/>
              </a:rPr>
              <a:t>&gt;&gt;&gt; from sklearn.metrics import accuracy_score,classification_report</a:t>
            </a:r>
            <a:endParaRPr>
              <a:latin typeface="Courier New"/>
              <a:ea typeface="Courier New"/>
              <a:cs typeface="Courier New"/>
              <a:sym typeface="Courier New"/>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sp>
        <p:nvSpPr>
          <p:cNvPr id="708" name="Google Shape;708;g1187c6a5056_0_67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09" name="Google Shape;709;g1187c6a5056_0_678"/>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1187c6a5056_0_6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16" name="Google Shape;716;g1187c6a5056_0_687"/>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just">
              <a:spcBef>
                <a:spcPts val="360"/>
              </a:spcBef>
              <a:spcAft>
                <a:spcPts val="0"/>
              </a:spcAft>
              <a:buNone/>
            </a:pPr>
            <a:r>
              <a:rPr b="1" lang="en-US"/>
              <a:t>Keras Library modules</a:t>
            </a:r>
            <a:endParaRPr b="1"/>
          </a:p>
          <a:p>
            <a:pPr indent="0" lvl="0" marL="0" rtl="0" algn="l">
              <a:spcBef>
                <a:spcPts val="360"/>
              </a:spcBef>
              <a:spcAft>
                <a:spcPts val="0"/>
              </a:spcAft>
              <a:buNone/>
            </a:pPr>
            <a:r>
              <a:rPr b="1" lang="en-US" sz="2200"/>
              <a:t>&gt;&gt;&gt; from keras.models import Sequential</a:t>
            </a:r>
            <a:endParaRPr b="1" sz="2200"/>
          </a:p>
          <a:p>
            <a:pPr indent="0" lvl="0" marL="0" rtl="0" algn="l">
              <a:spcBef>
                <a:spcPts val="360"/>
              </a:spcBef>
              <a:spcAft>
                <a:spcPts val="0"/>
              </a:spcAft>
              <a:buNone/>
            </a:pPr>
            <a:r>
              <a:rPr b="1" lang="en-US" sz="2200"/>
              <a:t>&gt;&gt;&gt; from keras.layers.core import Dense, Dropout, Activation</a:t>
            </a:r>
            <a:endParaRPr b="1" sz="2200"/>
          </a:p>
          <a:p>
            <a:pPr indent="0" lvl="0" marL="0" rtl="0" algn="l">
              <a:spcBef>
                <a:spcPts val="360"/>
              </a:spcBef>
              <a:spcAft>
                <a:spcPts val="0"/>
              </a:spcAft>
              <a:buNone/>
            </a:pPr>
            <a:r>
              <a:rPr b="1" lang="en-US" sz="2200"/>
              <a:t>&gt;&gt;&gt; from keras.optimizers import Adadelta,Adam,RMSprop</a:t>
            </a:r>
            <a:endParaRPr b="1" sz="2200"/>
          </a:p>
          <a:p>
            <a:pPr indent="0" lvl="0" marL="0" rtl="0" algn="l">
              <a:spcBef>
                <a:spcPts val="360"/>
              </a:spcBef>
              <a:spcAft>
                <a:spcPts val="0"/>
              </a:spcAft>
              <a:buNone/>
            </a:pPr>
            <a:r>
              <a:rPr b="1" lang="en-US" sz="2200"/>
              <a:t>&gt;&gt;&gt; from keras.utils import np_utils</a:t>
            </a:r>
            <a:endParaRPr b="1" sz="2200"/>
          </a:p>
          <a:p>
            <a:pPr indent="0" lvl="0" marL="0" rtl="0" algn="l">
              <a:spcBef>
                <a:spcPts val="360"/>
              </a:spcBef>
              <a:spcAft>
                <a:spcPts val="0"/>
              </a:spcAft>
              <a:buNone/>
            </a:pPr>
            <a:r>
              <a:t/>
            </a:r>
            <a:endParaRPr b="1" sz="2200"/>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717" name="Google Shape;717;g1187c6a5056_0_68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18" name="Google Shape;718;g1187c6a5056_0_687"/>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1187c6a5056_0_6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25" name="Google Shape;725;g1187c6a5056_0_695"/>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l">
              <a:spcBef>
                <a:spcPts val="360"/>
              </a:spcBef>
              <a:spcAft>
                <a:spcPts val="0"/>
              </a:spcAft>
              <a:buNone/>
            </a:pPr>
            <a:r>
              <a:rPr lang="en-US"/>
              <a:t>The following code loads the digit data from scikit-learn datasets. A quick piece of code to check the shape of the data, as data embedded in numpy arrays itself, hence we do not need to change it into any other format, as deep learning models get trained on numpy arrays:</a:t>
            </a:r>
            <a:endParaRPr/>
          </a:p>
          <a:p>
            <a:pPr indent="0" lvl="0" marL="0" rtl="0" algn="l">
              <a:spcBef>
                <a:spcPts val="360"/>
              </a:spcBef>
              <a:spcAft>
                <a:spcPts val="0"/>
              </a:spcAft>
              <a:buNone/>
            </a:pPr>
            <a:r>
              <a:rPr lang="en-US"/>
              <a:t>&gt;&gt;&gt; digits = load_digits()</a:t>
            </a:r>
            <a:endParaRPr/>
          </a:p>
          <a:p>
            <a:pPr indent="0" lvl="0" marL="0" rtl="0" algn="l">
              <a:spcBef>
                <a:spcPts val="360"/>
              </a:spcBef>
              <a:spcAft>
                <a:spcPts val="0"/>
              </a:spcAft>
              <a:buNone/>
            </a:pPr>
            <a:r>
              <a:rPr lang="en-US"/>
              <a:t>&gt;&gt;&gt; X = digits.data</a:t>
            </a:r>
            <a:endParaRPr/>
          </a:p>
          <a:p>
            <a:pPr indent="0" lvl="0" marL="0" rtl="0" algn="l">
              <a:spcBef>
                <a:spcPts val="360"/>
              </a:spcBef>
              <a:spcAft>
                <a:spcPts val="0"/>
              </a:spcAft>
              <a:buNone/>
            </a:pPr>
            <a:r>
              <a:rPr lang="en-US"/>
              <a:t>&gt;&gt;&gt; y = digits.target</a:t>
            </a:r>
            <a:endParaRPr/>
          </a:p>
          <a:p>
            <a:pPr indent="0" lvl="0" marL="0" rtl="0" algn="l">
              <a:spcBef>
                <a:spcPts val="360"/>
              </a:spcBef>
              <a:spcAft>
                <a:spcPts val="0"/>
              </a:spcAft>
              <a:buNone/>
            </a:pPr>
            <a:r>
              <a:rPr lang="en-US"/>
              <a:t>&gt;&gt;&gt; print (X.shape)</a:t>
            </a:r>
            <a:endParaRPr/>
          </a:p>
          <a:p>
            <a:pPr indent="0" lvl="0" marL="0" rtl="0" algn="l">
              <a:spcBef>
                <a:spcPts val="360"/>
              </a:spcBef>
              <a:spcAft>
                <a:spcPts val="0"/>
              </a:spcAft>
              <a:buNone/>
            </a:pPr>
            <a:r>
              <a:rPr lang="en-US"/>
              <a:t>&gt;&gt;&gt; print (y.shape)</a:t>
            </a:r>
            <a:endParaRPr/>
          </a:p>
          <a:p>
            <a:pPr indent="0" lvl="0" marL="0" rtl="0" algn="l">
              <a:spcBef>
                <a:spcPts val="360"/>
              </a:spcBef>
              <a:spcAft>
                <a:spcPts val="0"/>
              </a:spcAft>
              <a:buNone/>
            </a:pPr>
            <a:r>
              <a:rPr lang="en-US"/>
              <a:t>&gt;&gt;&gt; print ("\nPrinting first digit")</a:t>
            </a:r>
            <a:endParaRPr/>
          </a:p>
          <a:p>
            <a:pPr indent="0" lvl="0" marL="0" rtl="0" algn="l">
              <a:spcBef>
                <a:spcPts val="360"/>
              </a:spcBef>
              <a:spcAft>
                <a:spcPts val="0"/>
              </a:spcAft>
              <a:buNone/>
            </a:pPr>
            <a:r>
              <a:rPr lang="en-US"/>
              <a:t>&gt;&gt;&gt; plt.matshow(digits.images[0])</a:t>
            </a:r>
            <a:endParaRPr/>
          </a:p>
          <a:p>
            <a:pPr indent="0" lvl="0" marL="0" rtl="0" algn="l">
              <a:spcBef>
                <a:spcPts val="360"/>
              </a:spcBef>
              <a:spcAft>
                <a:spcPts val="0"/>
              </a:spcAft>
              <a:buNone/>
            </a:pPr>
            <a:r>
              <a:rPr lang="en-US"/>
              <a:t>&gt;&gt;&gt; plt.show()</a:t>
            </a:r>
            <a:endParaRPr/>
          </a:p>
          <a:p>
            <a:pPr indent="0" lvl="0" marL="0" rtl="0" algn="l">
              <a:spcBef>
                <a:spcPts val="360"/>
              </a:spcBef>
              <a:spcAft>
                <a:spcPts val="0"/>
              </a:spcAft>
              <a:buNone/>
            </a:pPr>
            <a:r>
              <a:t/>
            </a:r>
            <a:endParaRPr/>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726" name="Google Shape;726;g1187c6a5056_0_69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27" name="Google Shape;727;g1187c6a5056_0_695"/>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1187c6a5056_0_7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34" name="Google Shape;734;g1187c6a5056_0_703"/>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l">
              <a:spcBef>
                <a:spcPts val="360"/>
              </a:spcBef>
              <a:spcAft>
                <a:spcPts val="0"/>
              </a:spcAft>
              <a:buNone/>
            </a:pPr>
            <a:r>
              <a:rPr lang="en-US" sz="2200"/>
              <a:t>The previous code prints the first digit in matrix form. It appears that the following digit looks like a 0:</a:t>
            </a:r>
            <a:endParaRPr sz="2200"/>
          </a:p>
          <a:p>
            <a:pPr indent="0" lvl="0" marL="0" rtl="0" algn="l">
              <a:spcBef>
                <a:spcPts val="360"/>
              </a:spcBef>
              <a:spcAft>
                <a:spcPts val="0"/>
              </a:spcAft>
              <a:buNone/>
            </a:pPr>
            <a:r>
              <a:t/>
            </a:r>
            <a:endParaRPr b="1" sz="2200"/>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735" name="Google Shape;735;g1187c6a5056_0_70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36" name="Google Shape;736;g1187c6a5056_0_70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737" name="Google Shape;737;g1187c6a5056_0_703"/>
          <p:cNvPicPr preferRelativeResize="0"/>
          <p:nvPr/>
        </p:nvPicPr>
        <p:blipFill>
          <a:blip r:embed="rId3">
            <a:alphaModFix/>
          </a:blip>
          <a:stretch>
            <a:fillRect/>
          </a:stretch>
        </p:blipFill>
        <p:spPr>
          <a:xfrm>
            <a:off x="2438400" y="2708097"/>
            <a:ext cx="4267200" cy="3467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1187c6a5056_0_7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44" name="Google Shape;744;g1187c6a5056_0_711"/>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just">
              <a:spcBef>
                <a:spcPts val="360"/>
              </a:spcBef>
              <a:spcAft>
                <a:spcPts val="0"/>
              </a:spcAft>
              <a:buNone/>
            </a:pPr>
            <a:r>
              <a:rPr lang="en-US"/>
              <a:t>We are performing the standardizing of data with the following code to demean the series, followed by standard deviation to put all the 64 dimensions in a similar scale.</a:t>
            </a:r>
            <a:endParaRPr/>
          </a:p>
          <a:p>
            <a:pPr indent="0" lvl="0" marL="0" rtl="0" algn="just">
              <a:spcBef>
                <a:spcPts val="360"/>
              </a:spcBef>
              <a:spcAft>
                <a:spcPts val="0"/>
              </a:spcAft>
              <a:buNone/>
            </a:pPr>
            <a:r>
              <a:rPr lang="en-US"/>
              <a:t>&gt;&gt;&gt; x_vars_stdscle = StandardScaler().fit_transform(X)</a:t>
            </a:r>
            <a:endParaRPr/>
          </a:p>
          <a:p>
            <a:pPr indent="0" lvl="0" marL="0" rtl="0" algn="just">
              <a:spcBef>
                <a:spcPts val="360"/>
              </a:spcBef>
              <a:spcAft>
                <a:spcPts val="0"/>
              </a:spcAft>
              <a:buNone/>
            </a:pPr>
            <a:r>
              <a:t/>
            </a:r>
            <a:endParaRPr/>
          </a:p>
          <a:p>
            <a:pPr indent="0" lvl="0" marL="0" rtl="0" algn="just">
              <a:spcBef>
                <a:spcPts val="360"/>
              </a:spcBef>
              <a:spcAft>
                <a:spcPts val="0"/>
              </a:spcAft>
              <a:buNone/>
            </a:pPr>
            <a:r>
              <a:t/>
            </a:r>
            <a:endParaRPr/>
          </a:p>
          <a:p>
            <a:pPr indent="0" lvl="0" marL="0" rtl="0" algn="just">
              <a:spcBef>
                <a:spcPts val="360"/>
              </a:spcBef>
              <a:spcAft>
                <a:spcPts val="0"/>
              </a:spcAft>
              <a:buNone/>
            </a:pPr>
            <a:r>
              <a:rPr lang="en-US"/>
              <a:t>The following section of the code splits the data into train and test based on a 70-30 split:</a:t>
            </a:r>
            <a:endParaRPr/>
          </a:p>
          <a:p>
            <a:pPr indent="0" lvl="0" marL="0" rtl="0" algn="just">
              <a:spcBef>
                <a:spcPts val="360"/>
              </a:spcBef>
              <a:spcAft>
                <a:spcPts val="0"/>
              </a:spcAft>
              <a:buNone/>
            </a:pPr>
            <a:r>
              <a:rPr lang="en-US"/>
              <a:t>&gt;&gt;&gt; x_train,x_test,y_train,y_test =</a:t>
            </a:r>
            <a:endParaRPr/>
          </a:p>
          <a:p>
            <a:pPr indent="0" lvl="0" marL="0" rtl="0" algn="just">
              <a:spcBef>
                <a:spcPts val="360"/>
              </a:spcBef>
              <a:spcAft>
                <a:spcPts val="0"/>
              </a:spcAft>
              <a:buNone/>
            </a:pPr>
            <a:r>
              <a:rPr lang="en-US"/>
              <a:t>train_test_split(x_vars_stdscle,y,train_size = 0.7,random_state=42)</a:t>
            </a:r>
            <a:endParaRPr/>
          </a:p>
          <a:p>
            <a:pPr indent="0" lvl="0" marL="0" rtl="0" algn="just">
              <a:spcBef>
                <a:spcPts val="360"/>
              </a:spcBef>
              <a:spcAft>
                <a:spcPts val="0"/>
              </a:spcAft>
              <a:buNone/>
            </a:pPr>
            <a:r>
              <a:t/>
            </a:r>
            <a:endParaRPr/>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745" name="Google Shape;745;g1187c6a5056_0_7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46" name="Google Shape;746;g1187c6a5056_0_711"/>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187c6a5056_0_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31" name="Google Shape;131;g1187c6a5056_0_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457200" rtl="0" algn="just">
              <a:spcBef>
                <a:spcPts val="0"/>
              </a:spcBef>
              <a:spcAft>
                <a:spcPts val="0"/>
              </a:spcAft>
              <a:buNone/>
            </a:pPr>
            <a:r>
              <a:t/>
            </a:r>
            <a:endParaRPr sz="1950">
              <a:latin typeface="Palatino Linotype"/>
              <a:ea typeface="Palatino Linotype"/>
              <a:cs typeface="Palatino Linotype"/>
              <a:sym typeface="Palatino Linotype"/>
            </a:endParaRPr>
          </a:p>
        </p:txBody>
      </p:sp>
      <p:sp>
        <p:nvSpPr>
          <p:cNvPr id="132" name="Google Shape;132;g1187c6a5056_0_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33" name="Google Shape;133;g1187c6a5056_0_16"/>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134" name="Google Shape;134;g1187c6a5056_0_16"/>
          <p:cNvPicPr preferRelativeResize="0"/>
          <p:nvPr/>
        </p:nvPicPr>
        <p:blipFill>
          <a:blip r:embed="rId3">
            <a:alphaModFix/>
          </a:blip>
          <a:stretch>
            <a:fillRect/>
          </a:stretch>
        </p:blipFill>
        <p:spPr>
          <a:xfrm>
            <a:off x="3064413" y="3583675"/>
            <a:ext cx="3703076" cy="2867025"/>
          </a:xfrm>
          <a:prstGeom prst="rect">
            <a:avLst/>
          </a:prstGeom>
          <a:noFill/>
          <a:ln>
            <a:noFill/>
          </a:ln>
        </p:spPr>
      </p:pic>
      <p:pic>
        <p:nvPicPr>
          <p:cNvPr id="135" name="Google Shape;135;g1187c6a5056_0_16"/>
          <p:cNvPicPr preferRelativeResize="0"/>
          <p:nvPr/>
        </p:nvPicPr>
        <p:blipFill>
          <a:blip r:embed="rId4">
            <a:alphaModFix/>
          </a:blip>
          <a:stretch>
            <a:fillRect/>
          </a:stretch>
        </p:blipFill>
        <p:spPr>
          <a:xfrm>
            <a:off x="0" y="1228825"/>
            <a:ext cx="9144000" cy="2557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1187c6a5056_0_7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53" name="Google Shape;753;g1187c6a5056_0_719"/>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just">
              <a:spcBef>
                <a:spcPts val="360"/>
              </a:spcBef>
              <a:spcAft>
                <a:spcPts val="0"/>
              </a:spcAft>
              <a:buClr>
                <a:schemeClr val="dk1"/>
              </a:buClr>
              <a:buSzPts val="1100"/>
              <a:buFont typeface="Arial"/>
              <a:buNone/>
            </a:pPr>
            <a:r>
              <a:rPr b="1" lang="en-US" sz="2200"/>
              <a:t>Deep learning software - </a:t>
            </a:r>
            <a:r>
              <a:rPr b="1" lang="en-US"/>
              <a:t>Deep neural network classifier applied on handwritten digits using Keras</a:t>
            </a:r>
            <a:endParaRPr b="1"/>
          </a:p>
          <a:p>
            <a:pPr indent="0" lvl="0" marL="0" rtl="0" algn="just">
              <a:spcBef>
                <a:spcPts val="360"/>
              </a:spcBef>
              <a:spcAft>
                <a:spcPts val="0"/>
              </a:spcAft>
              <a:buNone/>
            </a:pPr>
            <a:r>
              <a:rPr lang="en-US"/>
              <a:t>We have used nb_classes as 10, due to the reason that the digits range from 0-9; batch_size as 128, which means for each batch, we utilize 128 observations to update the weights; and finally, we have used nb_epochs as 200, which means the number of epochs the model needs to be trained is 200 </a:t>
            </a:r>
            <a:endParaRPr/>
          </a:p>
          <a:p>
            <a:pPr indent="0" lvl="0" marL="0" rtl="0" algn="just">
              <a:spcBef>
                <a:spcPts val="360"/>
              </a:spcBef>
              <a:spcAft>
                <a:spcPts val="0"/>
              </a:spcAft>
              <a:buNone/>
            </a:pPr>
            <a:r>
              <a:t/>
            </a:r>
            <a:endParaRPr/>
          </a:p>
          <a:p>
            <a:pPr indent="0" lvl="0" marL="0" rtl="0" algn="just">
              <a:spcBef>
                <a:spcPts val="360"/>
              </a:spcBef>
              <a:spcAft>
                <a:spcPts val="0"/>
              </a:spcAft>
              <a:buClr>
                <a:schemeClr val="dk1"/>
              </a:buClr>
              <a:buSzPts val="1100"/>
              <a:buFont typeface="Arial"/>
              <a:buNone/>
            </a:pPr>
            <a:r>
              <a:rPr lang="en-US"/>
              <a:t># Defining hyper parameters</a:t>
            </a:r>
            <a:endParaRPr/>
          </a:p>
          <a:p>
            <a:pPr indent="0" lvl="0" marL="0" rtl="0" algn="just">
              <a:spcBef>
                <a:spcPts val="360"/>
              </a:spcBef>
              <a:spcAft>
                <a:spcPts val="0"/>
              </a:spcAft>
              <a:buClr>
                <a:schemeClr val="dk1"/>
              </a:buClr>
              <a:buSzPts val="1100"/>
              <a:buFont typeface="Arial"/>
              <a:buNone/>
            </a:pPr>
            <a:r>
              <a:rPr lang="en-US"/>
              <a:t>&gt;&gt;&gt; np.random.seed(1337)</a:t>
            </a:r>
            <a:endParaRPr/>
          </a:p>
          <a:p>
            <a:pPr indent="0" lvl="0" marL="0" rtl="0" algn="just">
              <a:spcBef>
                <a:spcPts val="360"/>
              </a:spcBef>
              <a:spcAft>
                <a:spcPts val="0"/>
              </a:spcAft>
              <a:buClr>
                <a:schemeClr val="dk1"/>
              </a:buClr>
              <a:buSzPts val="1100"/>
              <a:buFont typeface="Arial"/>
              <a:buNone/>
            </a:pPr>
            <a:r>
              <a:rPr lang="en-US"/>
              <a:t>&gt;&gt;&gt; nb_classes = 10</a:t>
            </a:r>
            <a:endParaRPr/>
          </a:p>
          <a:p>
            <a:pPr indent="0" lvl="0" marL="0" rtl="0" algn="just">
              <a:spcBef>
                <a:spcPts val="360"/>
              </a:spcBef>
              <a:spcAft>
                <a:spcPts val="0"/>
              </a:spcAft>
              <a:buClr>
                <a:schemeClr val="dk1"/>
              </a:buClr>
              <a:buSzPts val="1100"/>
              <a:buFont typeface="Arial"/>
              <a:buNone/>
            </a:pPr>
            <a:r>
              <a:rPr lang="en-US"/>
              <a:t>&gt;&gt;&gt; batch_size = 128</a:t>
            </a:r>
            <a:endParaRPr/>
          </a:p>
          <a:p>
            <a:pPr indent="0" lvl="0" marL="0" rtl="0" algn="just">
              <a:spcBef>
                <a:spcPts val="360"/>
              </a:spcBef>
              <a:spcAft>
                <a:spcPts val="0"/>
              </a:spcAft>
              <a:buClr>
                <a:schemeClr val="dk1"/>
              </a:buClr>
              <a:buSzPts val="1100"/>
              <a:buFont typeface="Arial"/>
              <a:buNone/>
            </a:pPr>
            <a:r>
              <a:rPr lang="en-US"/>
              <a:t>&gt;&gt;&gt; nb_epochs = 200</a:t>
            </a:r>
            <a:endParaRPr/>
          </a:p>
          <a:p>
            <a:pPr indent="0" lvl="0" marL="0" rtl="0" algn="just">
              <a:spcBef>
                <a:spcPts val="360"/>
              </a:spcBef>
              <a:spcAft>
                <a:spcPts val="0"/>
              </a:spcAft>
              <a:buNone/>
            </a:pPr>
            <a:r>
              <a:t/>
            </a:r>
            <a:endParaRPr b="1" sz="2200"/>
          </a:p>
          <a:p>
            <a:pPr indent="0" lvl="0" marL="0" rtl="0" algn="l">
              <a:spcBef>
                <a:spcPts val="360"/>
              </a:spcBef>
              <a:spcAft>
                <a:spcPts val="0"/>
              </a:spcAft>
              <a:buNone/>
            </a:pPr>
            <a:r>
              <a:t/>
            </a:r>
            <a:endParaRPr/>
          </a:p>
        </p:txBody>
      </p:sp>
      <p:sp>
        <p:nvSpPr>
          <p:cNvPr id="754" name="Google Shape;754;g1187c6a5056_0_7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55" name="Google Shape;755;g1187c6a5056_0_719"/>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1187c6a5056_0_7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62" name="Google Shape;762;g1187c6a5056_0_727"/>
          <p:cNvSpPr txBox="1"/>
          <p:nvPr>
            <p:ph idx="1" type="body"/>
          </p:nvPr>
        </p:nvSpPr>
        <p:spPr>
          <a:xfrm>
            <a:off x="519900" y="1216125"/>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l">
              <a:spcBef>
                <a:spcPts val="360"/>
              </a:spcBef>
              <a:spcAft>
                <a:spcPts val="0"/>
              </a:spcAft>
              <a:buNone/>
            </a:pPr>
            <a:r>
              <a:rPr lang="en-US"/>
              <a:t>The following code actually creates the n-dimensional vector for multiclass values based on the nb_classes value. Here, we will get the dimension as 10 for all train observations for training using the softmax classifier:</a:t>
            </a:r>
            <a:endParaRPr/>
          </a:p>
          <a:p>
            <a:pPr indent="0" lvl="0" marL="0" rtl="0" algn="l">
              <a:spcBef>
                <a:spcPts val="360"/>
              </a:spcBef>
              <a:spcAft>
                <a:spcPts val="0"/>
              </a:spcAft>
              <a:buNone/>
            </a:pPr>
            <a:r>
              <a:rPr lang="en-US"/>
              <a:t>&gt;&gt;&gt; Y_train = np_utils.to_categorical(y_train, nb_classes)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core model building code, which looks like Lego blocks, is shown as follows. Here we, initiate the model as sequential rather than parallel and so on:</a:t>
            </a:r>
            <a:endParaRPr/>
          </a:p>
          <a:p>
            <a:pPr indent="0" lvl="0" marL="0" rtl="0" algn="l">
              <a:spcBef>
                <a:spcPts val="360"/>
              </a:spcBef>
              <a:spcAft>
                <a:spcPts val="0"/>
              </a:spcAft>
              <a:buNone/>
            </a:pPr>
            <a:r>
              <a:rPr lang="en-US"/>
              <a:t>#Deep Layer Model building in Keras</a:t>
            </a:r>
            <a:endParaRPr/>
          </a:p>
          <a:p>
            <a:pPr indent="0" lvl="0" marL="0" rtl="0" algn="l">
              <a:spcBef>
                <a:spcPts val="360"/>
              </a:spcBef>
              <a:spcAft>
                <a:spcPts val="0"/>
              </a:spcAft>
              <a:buNone/>
            </a:pPr>
            <a:r>
              <a:rPr lang="en-US"/>
              <a:t>&gt;&gt;&gt; model = Sequential()</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b="1" sz="2200"/>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763" name="Google Shape;763;g1187c6a5056_0_7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64" name="Google Shape;764;g1187c6a5056_0_727"/>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1187c6a5056_0_7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71" name="Google Shape;771;g1187c6a5056_0_786"/>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l">
              <a:spcBef>
                <a:spcPts val="360"/>
              </a:spcBef>
              <a:spcAft>
                <a:spcPts val="0"/>
              </a:spcAft>
              <a:buNone/>
            </a:pPr>
            <a:r>
              <a:t/>
            </a:r>
            <a:endParaRPr b="1"/>
          </a:p>
          <a:p>
            <a:pPr indent="0" lvl="0" marL="0" rtl="0" algn="l">
              <a:spcBef>
                <a:spcPts val="360"/>
              </a:spcBef>
              <a:spcAft>
                <a:spcPts val="0"/>
              </a:spcAft>
              <a:buNone/>
            </a:pPr>
            <a:r>
              <a:rPr lang="en-US" sz="1600"/>
              <a:t>In the first layer, we are using 100 neurons with input shape as 64 columns (as the number of columns in X is 64), followed by relu activation functions with dropout value as 0.5</a:t>
            </a:r>
            <a:endParaRPr sz="1600"/>
          </a:p>
          <a:p>
            <a:pPr indent="0" lvl="0" marL="0" rtl="0" algn="l">
              <a:spcBef>
                <a:spcPts val="360"/>
              </a:spcBef>
              <a:spcAft>
                <a:spcPts val="0"/>
              </a:spcAft>
              <a:buNone/>
            </a:pPr>
            <a:r>
              <a:rPr lang="en-US" sz="1600"/>
              <a:t>&gt;&gt;&gt; model.add(Dense(100,input_shape= (64,)))</a:t>
            </a:r>
            <a:endParaRPr sz="1600"/>
          </a:p>
          <a:p>
            <a:pPr indent="0" lvl="0" marL="0" rtl="0" algn="l">
              <a:spcBef>
                <a:spcPts val="360"/>
              </a:spcBef>
              <a:spcAft>
                <a:spcPts val="0"/>
              </a:spcAft>
              <a:buNone/>
            </a:pPr>
            <a:r>
              <a:rPr lang="en-US" sz="1600"/>
              <a:t>&gt;&gt;&gt; model.add(Activation('relu'))</a:t>
            </a:r>
            <a:endParaRPr sz="1600"/>
          </a:p>
          <a:p>
            <a:pPr indent="0" lvl="0" marL="0" rtl="0" algn="l">
              <a:spcBef>
                <a:spcPts val="360"/>
              </a:spcBef>
              <a:spcAft>
                <a:spcPts val="0"/>
              </a:spcAft>
              <a:buNone/>
            </a:pPr>
            <a:r>
              <a:rPr lang="en-US" sz="1600"/>
              <a:t>&gt;&gt;&gt; model.add(Dropout(0.5))</a:t>
            </a:r>
            <a:endParaRPr sz="1600"/>
          </a:p>
          <a:p>
            <a:pPr indent="0" lvl="0" marL="0" rtl="0" algn="l">
              <a:spcBef>
                <a:spcPts val="360"/>
              </a:spcBef>
              <a:spcAft>
                <a:spcPts val="0"/>
              </a:spcAft>
              <a:buNone/>
            </a:pPr>
            <a:r>
              <a:rPr lang="en-US" sz="1600"/>
              <a:t>In the second layer, we are using 50 neurons (to compare the results obtained using the</a:t>
            </a:r>
            <a:endParaRPr sz="1600"/>
          </a:p>
          <a:p>
            <a:pPr indent="0" lvl="0" marL="0" rtl="0" algn="l">
              <a:spcBef>
                <a:spcPts val="360"/>
              </a:spcBef>
              <a:spcAft>
                <a:spcPts val="0"/>
              </a:spcAft>
              <a:buNone/>
            </a:pPr>
            <a:r>
              <a:rPr lang="en-US" sz="1600"/>
              <a:t>scikit-learn methodology, we have used a similar architecture):</a:t>
            </a:r>
            <a:endParaRPr sz="1600"/>
          </a:p>
          <a:p>
            <a:pPr indent="0" lvl="0" marL="0" rtl="0" algn="l">
              <a:spcBef>
                <a:spcPts val="360"/>
              </a:spcBef>
              <a:spcAft>
                <a:spcPts val="0"/>
              </a:spcAft>
              <a:buNone/>
            </a:pPr>
            <a:r>
              <a:rPr lang="en-US" sz="1600"/>
              <a:t>&gt;&gt;&gt; model.add(Dense(50))</a:t>
            </a:r>
            <a:endParaRPr sz="1600"/>
          </a:p>
          <a:p>
            <a:pPr indent="0" lvl="0" marL="0" rtl="0" algn="l">
              <a:spcBef>
                <a:spcPts val="360"/>
              </a:spcBef>
              <a:spcAft>
                <a:spcPts val="0"/>
              </a:spcAft>
              <a:buNone/>
            </a:pPr>
            <a:r>
              <a:rPr lang="en-US" sz="1600"/>
              <a:t>&gt;&gt;&gt; model.add(Activation('relu'))</a:t>
            </a:r>
            <a:endParaRPr sz="1600"/>
          </a:p>
          <a:p>
            <a:pPr indent="0" lvl="0" marL="0" rtl="0" algn="l">
              <a:spcBef>
                <a:spcPts val="360"/>
              </a:spcBef>
              <a:spcAft>
                <a:spcPts val="0"/>
              </a:spcAft>
              <a:buNone/>
            </a:pPr>
            <a:r>
              <a:rPr lang="en-US" sz="1600"/>
              <a:t>&gt;&gt;&gt; model.add(Dropout(0.5))</a:t>
            </a:r>
            <a:endParaRPr sz="1600"/>
          </a:p>
          <a:p>
            <a:pPr indent="0" lvl="0" marL="0" rtl="0" algn="l">
              <a:spcBef>
                <a:spcPts val="360"/>
              </a:spcBef>
              <a:spcAft>
                <a:spcPts val="0"/>
              </a:spcAft>
              <a:buNone/>
            </a:pPr>
            <a:r>
              <a:rPr lang="en-US" sz="1600"/>
              <a:t>In the output layer, the number of classes needs to be used with the softmax classifier:</a:t>
            </a:r>
            <a:endParaRPr sz="1600"/>
          </a:p>
          <a:p>
            <a:pPr indent="0" lvl="0" marL="0" rtl="0" algn="l">
              <a:spcBef>
                <a:spcPts val="360"/>
              </a:spcBef>
              <a:spcAft>
                <a:spcPts val="0"/>
              </a:spcAft>
              <a:buNone/>
            </a:pPr>
            <a:r>
              <a:rPr lang="en-US" sz="1600"/>
              <a:t>&gt;&gt;&gt; model.add(Dense(nb_classes))</a:t>
            </a:r>
            <a:endParaRPr sz="1600"/>
          </a:p>
          <a:p>
            <a:pPr indent="0" lvl="0" marL="0" rtl="0" algn="l">
              <a:spcBef>
                <a:spcPts val="360"/>
              </a:spcBef>
              <a:spcAft>
                <a:spcPts val="0"/>
              </a:spcAft>
              <a:buNone/>
            </a:pPr>
            <a:r>
              <a:rPr lang="en-US" sz="1600"/>
              <a:t>&gt;&gt;&gt; model.add(Activation('softmax'))</a:t>
            </a:r>
            <a:endParaRPr sz="1600"/>
          </a:p>
          <a:p>
            <a:pPr indent="0" lvl="0" marL="0" rtl="0" algn="l">
              <a:spcBef>
                <a:spcPts val="360"/>
              </a:spcBef>
              <a:spcAft>
                <a:spcPts val="0"/>
              </a:spcAft>
              <a:buNone/>
            </a:pPr>
            <a:r>
              <a:t/>
            </a:r>
            <a:endParaRPr b="1" sz="1600"/>
          </a:p>
          <a:p>
            <a:pPr indent="0" lvl="0" marL="0" rtl="0" algn="l">
              <a:spcBef>
                <a:spcPts val="360"/>
              </a:spcBef>
              <a:spcAft>
                <a:spcPts val="0"/>
              </a:spcAft>
              <a:buNone/>
            </a:pPr>
            <a:r>
              <a:t/>
            </a:r>
            <a:endParaRPr b="1"/>
          </a:p>
          <a:p>
            <a:pPr indent="0" lvl="0" marL="0" rtl="0" algn="l">
              <a:spcBef>
                <a:spcPts val="360"/>
              </a:spcBef>
              <a:spcAft>
                <a:spcPts val="0"/>
              </a:spcAft>
              <a:buNone/>
            </a:pPr>
            <a:r>
              <a:t/>
            </a:r>
            <a:endParaRPr b="1" sz="2200"/>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772" name="Google Shape;772;g1187c6a5056_0_78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73" name="Google Shape;773;g1187c6a5056_0_786"/>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1187c6a5056_0_7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80" name="Google Shape;780;g1187c6a5056_0_794"/>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l">
              <a:spcBef>
                <a:spcPts val="360"/>
              </a:spcBef>
              <a:spcAft>
                <a:spcPts val="0"/>
              </a:spcAft>
              <a:buNone/>
            </a:pPr>
            <a:r>
              <a:rPr lang="en-US"/>
              <a:t>Here, we are compiling with categorical_crossentropy, as the output is multiclass;</a:t>
            </a:r>
            <a:endParaRPr/>
          </a:p>
          <a:p>
            <a:pPr indent="0" lvl="0" marL="0" rtl="0" algn="l">
              <a:spcBef>
                <a:spcPts val="360"/>
              </a:spcBef>
              <a:spcAft>
                <a:spcPts val="0"/>
              </a:spcAft>
              <a:buNone/>
            </a:pPr>
            <a:r>
              <a:rPr lang="en-US"/>
              <a:t>whereas, if we want to use binary class, we need to use binary_crossentropy instead:</a:t>
            </a:r>
            <a:endParaRPr/>
          </a:p>
          <a:p>
            <a:pPr indent="0" lvl="0" marL="0" rtl="0" algn="l">
              <a:spcBef>
                <a:spcPts val="360"/>
              </a:spcBef>
              <a:spcAft>
                <a:spcPts val="0"/>
              </a:spcAft>
              <a:buNone/>
            </a:pPr>
            <a:r>
              <a:rPr lang="en-US"/>
              <a:t>&gt;&gt;&gt; model.compile(loss='categorical_crossentropy', optimizer='adam')</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model is being trained in the following step with all the given batch sizes and number of epochs:</a:t>
            </a:r>
            <a:endParaRPr/>
          </a:p>
          <a:p>
            <a:pPr indent="0" lvl="0" marL="0" rtl="0" algn="l">
              <a:spcBef>
                <a:spcPts val="360"/>
              </a:spcBef>
              <a:spcAft>
                <a:spcPts val="0"/>
              </a:spcAft>
              <a:buNone/>
            </a:pPr>
            <a:r>
              <a:rPr lang="en-US"/>
              <a:t>#Model training</a:t>
            </a:r>
            <a:endParaRPr/>
          </a:p>
          <a:p>
            <a:pPr indent="0" lvl="0" marL="0" rtl="0" algn="l">
              <a:spcBef>
                <a:spcPts val="360"/>
              </a:spcBef>
              <a:spcAft>
                <a:spcPts val="0"/>
              </a:spcAft>
              <a:buNone/>
            </a:pPr>
            <a:r>
              <a:rPr lang="en-US"/>
              <a:t>&gt;&gt;&gt; model.fit(x_train, Y_train, batch_size=batch_size, </a:t>
            </a:r>
            <a:endParaRPr/>
          </a:p>
          <a:p>
            <a:pPr indent="0" lvl="0" marL="0" rtl="0" algn="l">
              <a:spcBef>
                <a:spcPts val="360"/>
              </a:spcBef>
              <a:spcAft>
                <a:spcPts val="0"/>
              </a:spcAft>
              <a:buNone/>
            </a:pPr>
            <a:r>
              <a:rPr lang="en-US"/>
              <a:t>nb_epoch=nb_epochs,verbose=1)</a:t>
            </a:r>
            <a:endParaRPr/>
          </a:p>
          <a:p>
            <a:pPr indent="0" lvl="0" marL="0" rtl="0" algn="l">
              <a:spcBef>
                <a:spcPts val="360"/>
              </a:spcBef>
              <a:spcAft>
                <a:spcPts val="0"/>
              </a:spcAft>
              <a:buNone/>
            </a:pPr>
            <a:r>
              <a:t/>
            </a:r>
            <a:endParaRPr b="1" sz="2200"/>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781" name="Google Shape;781;g1187c6a5056_0_79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82" name="Google Shape;782;g1187c6a5056_0_794"/>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1187c6a5056_0_8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89" name="Google Shape;789;g1187c6a5056_0_806"/>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just">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en-US"/>
              <a:t>#Model Prediction</a:t>
            </a:r>
            <a:endParaRPr/>
          </a:p>
          <a:p>
            <a:pPr indent="0" lvl="0" marL="0" rtl="0" algn="l">
              <a:spcBef>
                <a:spcPts val="360"/>
              </a:spcBef>
              <a:spcAft>
                <a:spcPts val="0"/>
              </a:spcAft>
              <a:buClr>
                <a:schemeClr val="dk1"/>
              </a:buClr>
              <a:buSzPts val="1100"/>
              <a:buFont typeface="Arial"/>
              <a:buNone/>
            </a:pPr>
            <a:r>
              <a:rPr lang="en-US"/>
              <a:t>&gt;&gt;&gt; y_train_predclass =</a:t>
            </a:r>
            <a:endParaRPr/>
          </a:p>
          <a:p>
            <a:pPr indent="0" lvl="0" marL="0" rtl="0" algn="l">
              <a:spcBef>
                <a:spcPts val="360"/>
              </a:spcBef>
              <a:spcAft>
                <a:spcPts val="0"/>
              </a:spcAft>
              <a:buClr>
                <a:schemeClr val="dk1"/>
              </a:buClr>
              <a:buSzPts val="1100"/>
              <a:buFont typeface="Arial"/>
              <a:buNone/>
            </a:pPr>
            <a:r>
              <a:rPr lang="en-US"/>
              <a:t>model.predict_classes(x_train,batch_size=batch_size)</a:t>
            </a:r>
            <a:endParaRPr/>
          </a:p>
          <a:p>
            <a:pPr indent="0" lvl="0" marL="0" rtl="0" algn="l">
              <a:spcBef>
                <a:spcPts val="360"/>
              </a:spcBef>
              <a:spcAft>
                <a:spcPts val="0"/>
              </a:spcAft>
              <a:buClr>
                <a:schemeClr val="dk1"/>
              </a:buClr>
              <a:buSzPts val="1100"/>
              <a:buFont typeface="Arial"/>
              <a:buNone/>
            </a:pPr>
            <a:r>
              <a:rPr lang="en-US"/>
              <a:t>&gt;&gt;&gt; y_test_predclass = model.predict_classes(x_test,batch_size=batch_size)</a:t>
            </a:r>
            <a:endParaRPr/>
          </a:p>
          <a:p>
            <a:pPr indent="0" lvl="0" marL="0" rtl="0" algn="l">
              <a:spcBef>
                <a:spcPts val="360"/>
              </a:spcBef>
              <a:spcAft>
                <a:spcPts val="0"/>
              </a:spcAft>
              <a:buClr>
                <a:schemeClr val="dk1"/>
              </a:buClr>
              <a:buSzPts val="1100"/>
              <a:buFont typeface="Arial"/>
              <a:buNone/>
            </a:pPr>
            <a:r>
              <a:rPr lang="en-US"/>
              <a:t>&gt;&gt;&gt; print ("\n\nDeep Neural Network - Train accuracy:"),</a:t>
            </a:r>
            <a:endParaRPr/>
          </a:p>
          <a:p>
            <a:pPr indent="0" lvl="0" marL="0" rtl="0" algn="l">
              <a:spcBef>
                <a:spcPts val="360"/>
              </a:spcBef>
              <a:spcAft>
                <a:spcPts val="0"/>
              </a:spcAft>
              <a:buClr>
                <a:schemeClr val="dk1"/>
              </a:buClr>
              <a:buSzPts val="1100"/>
              <a:buFont typeface="Arial"/>
              <a:buNone/>
            </a:pPr>
            <a:r>
              <a:rPr lang="en-US"/>
              <a:t>(round(accuracy_score(y_train,y_train_predclass),3))</a:t>
            </a:r>
            <a:endParaRPr/>
          </a:p>
          <a:p>
            <a:pPr indent="0" lvl="0" marL="0" rtl="0" algn="l">
              <a:spcBef>
                <a:spcPts val="360"/>
              </a:spcBef>
              <a:spcAft>
                <a:spcPts val="0"/>
              </a:spcAft>
              <a:buClr>
                <a:schemeClr val="dk1"/>
              </a:buClr>
              <a:buSzPts val="1100"/>
              <a:buFont typeface="Arial"/>
              <a:buNone/>
            </a:pPr>
            <a:r>
              <a:rPr lang="en-US"/>
              <a:t>&gt;&gt;&gt; print ("\nDeep Neural Network - Train Classification Report")</a:t>
            </a:r>
            <a:endParaRPr/>
          </a:p>
          <a:p>
            <a:pPr indent="0" lvl="0" marL="0" rtl="0" algn="l">
              <a:spcBef>
                <a:spcPts val="360"/>
              </a:spcBef>
              <a:spcAft>
                <a:spcPts val="0"/>
              </a:spcAft>
              <a:buClr>
                <a:schemeClr val="dk1"/>
              </a:buClr>
              <a:buSzPts val="1100"/>
              <a:buFont typeface="Arial"/>
              <a:buNone/>
            </a:pPr>
            <a:r>
              <a:rPr lang="en-US"/>
              <a:t>&gt;&gt;&gt; print classification_report(y_train,y_train_predclass)</a:t>
            </a:r>
            <a:endParaRPr/>
          </a:p>
          <a:p>
            <a:pPr indent="0" lvl="0" marL="0" rtl="0" algn="l">
              <a:spcBef>
                <a:spcPts val="360"/>
              </a:spcBef>
              <a:spcAft>
                <a:spcPts val="0"/>
              </a:spcAft>
              <a:buClr>
                <a:schemeClr val="dk1"/>
              </a:buClr>
              <a:buSzPts val="1100"/>
              <a:buFont typeface="Arial"/>
              <a:buNone/>
            </a:pPr>
            <a:r>
              <a:rPr lang="en-US"/>
              <a:t>&gt;&gt;&gt; print ("\nDeep Neural Network - Train Confusion Matrix\n")</a:t>
            </a:r>
            <a:endParaRPr/>
          </a:p>
          <a:p>
            <a:pPr indent="0" lvl="0" marL="0" rtl="0" algn="l">
              <a:spcBef>
                <a:spcPts val="360"/>
              </a:spcBef>
              <a:spcAft>
                <a:spcPts val="0"/>
              </a:spcAft>
              <a:buClr>
                <a:schemeClr val="dk1"/>
              </a:buClr>
              <a:buSzPts val="1100"/>
              <a:buFont typeface="Arial"/>
              <a:buNone/>
            </a:pPr>
            <a:r>
              <a:rPr lang="en-US"/>
              <a:t>&gt;&gt;&gt; print (pd.crosstab(y_train,y_train_predclass,rownames =</a:t>
            </a:r>
            <a:endParaRPr/>
          </a:p>
          <a:p>
            <a:pPr indent="0" lvl="0" marL="0" rtl="0" algn="l">
              <a:spcBef>
                <a:spcPts val="360"/>
              </a:spcBef>
              <a:spcAft>
                <a:spcPts val="0"/>
              </a:spcAft>
              <a:buClr>
                <a:schemeClr val="dk1"/>
              </a:buClr>
              <a:buSzPts val="1100"/>
              <a:buFont typeface="Arial"/>
              <a:buNone/>
            </a:pPr>
            <a:r>
              <a:rPr lang="en-US"/>
              <a:t>["Actuall"],colnames = ["Predicted"]) )</a:t>
            </a:r>
            <a:endParaRPr/>
          </a:p>
          <a:p>
            <a:pPr indent="0" lvl="0" marL="0" rtl="0" algn="l">
              <a:spcBef>
                <a:spcPts val="360"/>
              </a:spcBef>
              <a:spcAft>
                <a:spcPts val="0"/>
              </a:spcAft>
              <a:buNone/>
            </a:pPr>
            <a:r>
              <a:t/>
            </a:r>
            <a:endParaRPr/>
          </a:p>
        </p:txBody>
      </p:sp>
      <p:sp>
        <p:nvSpPr>
          <p:cNvPr id="790" name="Google Shape;790;g1187c6a5056_0_80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91" name="Google Shape;791;g1187c6a5056_0_806"/>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1187c6a5056_0_8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798" name="Google Shape;798;g1187c6a5056_0_840"/>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l">
              <a:spcBef>
                <a:spcPts val="360"/>
              </a:spcBef>
              <a:spcAft>
                <a:spcPts val="0"/>
              </a:spcAft>
              <a:buNone/>
            </a:pPr>
            <a:r>
              <a:t/>
            </a:r>
            <a:endParaRPr b="1" sz="2200"/>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799" name="Google Shape;799;g1187c6a5056_0_8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800" name="Google Shape;800;g1187c6a5056_0_840"/>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801" name="Google Shape;801;g1187c6a5056_0_840"/>
          <p:cNvPicPr preferRelativeResize="0"/>
          <p:nvPr/>
        </p:nvPicPr>
        <p:blipFill>
          <a:blip r:embed="rId3">
            <a:alphaModFix/>
          </a:blip>
          <a:stretch>
            <a:fillRect/>
          </a:stretch>
        </p:blipFill>
        <p:spPr>
          <a:xfrm>
            <a:off x="2043125" y="1912413"/>
            <a:ext cx="5057775" cy="39549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1187c6a5056_0_8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808" name="Google Shape;808;g1187c6a5056_0_814"/>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l">
              <a:spcBef>
                <a:spcPts val="360"/>
              </a:spcBef>
              <a:spcAft>
                <a:spcPts val="0"/>
              </a:spcAft>
              <a:buNone/>
            </a:pPr>
            <a:r>
              <a:t/>
            </a:r>
            <a:endParaRPr b="1"/>
          </a:p>
          <a:p>
            <a:pPr indent="0" lvl="0" marL="0" rtl="0" algn="l">
              <a:spcBef>
                <a:spcPts val="360"/>
              </a:spcBef>
              <a:spcAft>
                <a:spcPts val="0"/>
              </a:spcAft>
              <a:buNone/>
            </a:pPr>
            <a:r>
              <a:rPr b="1" lang="en-US"/>
              <a:t>Testing </a:t>
            </a:r>
            <a:endParaRPr b="1"/>
          </a:p>
          <a:p>
            <a:pPr indent="0" lvl="0" marL="0" rtl="0" algn="l">
              <a:spcBef>
                <a:spcPts val="360"/>
              </a:spcBef>
              <a:spcAft>
                <a:spcPts val="0"/>
              </a:spcAft>
              <a:buNone/>
            </a:pPr>
            <a:r>
              <a:t/>
            </a:r>
            <a:endParaRPr b="1"/>
          </a:p>
          <a:p>
            <a:pPr indent="0" lvl="0" marL="0" rtl="0" algn="l">
              <a:spcBef>
                <a:spcPts val="360"/>
              </a:spcBef>
              <a:spcAft>
                <a:spcPts val="0"/>
              </a:spcAft>
              <a:buNone/>
            </a:pPr>
            <a:r>
              <a:rPr b="1" lang="en-US"/>
              <a:t>&gt;&gt;&gt; print ("\nDeep Neural Network - Test</a:t>
            </a:r>
            <a:endParaRPr b="1"/>
          </a:p>
          <a:p>
            <a:pPr indent="0" lvl="0" marL="0" rtl="0" algn="l">
              <a:spcBef>
                <a:spcPts val="360"/>
              </a:spcBef>
              <a:spcAft>
                <a:spcPts val="0"/>
              </a:spcAft>
              <a:buNone/>
            </a:pPr>
            <a:r>
              <a:rPr b="1" lang="en-US"/>
              <a:t>accuracy:"),(round(accuracy_score(y_test, y_test_predclass),3))</a:t>
            </a:r>
            <a:endParaRPr b="1"/>
          </a:p>
          <a:p>
            <a:pPr indent="0" lvl="0" marL="0" rtl="0" algn="l">
              <a:spcBef>
                <a:spcPts val="360"/>
              </a:spcBef>
              <a:spcAft>
                <a:spcPts val="0"/>
              </a:spcAft>
              <a:buNone/>
            </a:pPr>
            <a:r>
              <a:rPr b="1" lang="en-US"/>
              <a:t>&gt;&gt;&gt; print ("\nDeep Neural Network - Test Classification Report")</a:t>
            </a:r>
            <a:endParaRPr b="1"/>
          </a:p>
          <a:p>
            <a:pPr indent="0" lvl="0" marL="0" rtl="0" algn="l">
              <a:spcBef>
                <a:spcPts val="360"/>
              </a:spcBef>
              <a:spcAft>
                <a:spcPts val="0"/>
              </a:spcAft>
              <a:buNone/>
            </a:pPr>
            <a:r>
              <a:rPr b="1" lang="en-US"/>
              <a:t>&gt;&gt;&gt; print (classification_report(y_test,y_test_predclass))</a:t>
            </a:r>
            <a:endParaRPr b="1"/>
          </a:p>
          <a:p>
            <a:pPr indent="0" lvl="0" marL="0" rtl="0" algn="l">
              <a:spcBef>
                <a:spcPts val="360"/>
              </a:spcBef>
              <a:spcAft>
                <a:spcPts val="0"/>
              </a:spcAft>
              <a:buNone/>
            </a:pPr>
            <a:r>
              <a:rPr b="1" lang="en-US"/>
              <a:t>&gt;&gt;&gt; print ("\nDeep Neural Network - Test Confusion Matrix\n")</a:t>
            </a:r>
            <a:endParaRPr b="1"/>
          </a:p>
          <a:p>
            <a:pPr indent="0" lvl="0" marL="0" rtl="0" algn="l">
              <a:spcBef>
                <a:spcPts val="360"/>
              </a:spcBef>
              <a:spcAft>
                <a:spcPts val="0"/>
              </a:spcAft>
              <a:buNone/>
            </a:pPr>
            <a:r>
              <a:rPr b="1" lang="en-US"/>
              <a:t>&gt;&gt;&gt; print (pd.crosstab(y_test,y_test_predclass,rownames =</a:t>
            </a:r>
            <a:endParaRPr b="1"/>
          </a:p>
          <a:p>
            <a:pPr indent="0" lvl="0" marL="0" rtl="0" algn="l">
              <a:spcBef>
                <a:spcPts val="360"/>
              </a:spcBef>
              <a:spcAft>
                <a:spcPts val="0"/>
              </a:spcAft>
              <a:buNone/>
            </a:pPr>
            <a:r>
              <a:rPr b="1" lang="en-US"/>
              <a:t>["Actuall"],colnames = ["Predicted"]) )</a:t>
            </a:r>
            <a:endParaRPr b="1"/>
          </a:p>
          <a:p>
            <a:pPr indent="0" lvl="0" marL="0" rtl="0" algn="l">
              <a:spcBef>
                <a:spcPts val="360"/>
              </a:spcBef>
              <a:spcAft>
                <a:spcPts val="0"/>
              </a:spcAft>
              <a:buNone/>
            </a:pPr>
            <a:r>
              <a:t/>
            </a:r>
            <a:endParaRPr b="1"/>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809" name="Google Shape;809;g1187c6a5056_0_8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810" name="Google Shape;810;g1187c6a5056_0_814"/>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187c6a5056_0_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629"/>
              <a:buFont typeface="Arial"/>
              <a:buNone/>
            </a:pPr>
            <a:r>
              <a:rPr b="1" lang="en-US">
                <a:latin typeface="Times New Roman"/>
                <a:ea typeface="Times New Roman"/>
                <a:cs typeface="Times New Roman"/>
                <a:sym typeface="Times New Roman"/>
              </a:rPr>
              <a:t>Artificial Neural Networks - ANN</a:t>
            </a:r>
            <a:endParaRPr b="1" sz="4400">
              <a:solidFill>
                <a:srgbClr val="FF00FF"/>
              </a:solidFill>
            </a:endParaRPr>
          </a:p>
        </p:txBody>
      </p:sp>
      <p:sp>
        <p:nvSpPr>
          <p:cNvPr id="817" name="Google Shape;817;g1187c6a5056_0_822"/>
          <p:cNvSpPr txBox="1"/>
          <p:nvPr>
            <p:ph idx="1" type="body"/>
          </p:nvPr>
        </p:nvSpPr>
        <p:spPr>
          <a:xfrm>
            <a:off x="457200" y="1191050"/>
            <a:ext cx="8229600" cy="4860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200"/>
              <a:t>Deep learning software - </a:t>
            </a:r>
            <a:r>
              <a:rPr b="1" lang="en-US"/>
              <a:t>Deep neural network classifier applied on handwritten digits using Keras</a:t>
            </a:r>
            <a:endParaRPr b="1"/>
          </a:p>
          <a:p>
            <a:pPr indent="0" lvl="0" marL="0" rtl="0" algn="just">
              <a:spcBef>
                <a:spcPts val="360"/>
              </a:spcBef>
              <a:spcAft>
                <a:spcPts val="0"/>
              </a:spcAft>
              <a:buNone/>
            </a:pPr>
            <a:r>
              <a:t/>
            </a:r>
            <a:endParaRPr/>
          </a:p>
          <a:p>
            <a:pPr indent="0" lvl="0" marL="0" rtl="0" algn="l">
              <a:spcBef>
                <a:spcPts val="360"/>
              </a:spcBef>
              <a:spcAft>
                <a:spcPts val="0"/>
              </a:spcAft>
              <a:buNone/>
            </a:pPr>
            <a:r>
              <a:t/>
            </a:r>
            <a:endParaRPr/>
          </a:p>
        </p:txBody>
      </p:sp>
      <p:sp>
        <p:nvSpPr>
          <p:cNvPr id="818" name="Google Shape;818;g1187c6a5056_0_8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819" name="Google Shape;819;g1187c6a5056_0_822"/>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820" name="Google Shape;820;g1187c6a5056_0_822"/>
          <p:cNvPicPr preferRelativeResize="0"/>
          <p:nvPr/>
        </p:nvPicPr>
        <p:blipFill>
          <a:blip r:embed="rId3">
            <a:alphaModFix/>
          </a:blip>
          <a:stretch>
            <a:fillRect/>
          </a:stretch>
        </p:blipFill>
        <p:spPr>
          <a:xfrm>
            <a:off x="2171700" y="1968375"/>
            <a:ext cx="4800600" cy="4253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195b441c0c_0_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42" name="Google Shape;142;g1195b441c0c_0_3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61950" lvl="0" marL="457200" rtl="0" algn="just">
              <a:spcBef>
                <a:spcPts val="0"/>
              </a:spcBef>
              <a:spcAft>
                <a:spcPts val="0"/>
              </a:spcAft>
              <a:buSzPts val="2100"/>
              <a:buFont typeface="Times New Roman"/>
              <a:buChar char="•"/>
            </a:pPr>
            <a:r>
              <a:rPr lang="en-US" sz="1550">
                <a:latin typeface="Palatino Linotype"/>
                <a:ea typeface="Palatino Linotype"/>
                <a:cs typeface="Palatino Linotype"/>
                <a:sym typeface="Palatino Linotype"/>
              </a:rPr>
              <a:t>However, there are regions above and below as well. This means observations could fall in either of the regions, also called the region of classes</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457200" rtl="0" algn="just">
              <a:spcBef>
                <a:spcPts val="0"/>
              </a:spcBef>
              <a:spcAft>
                <a:spcPts val="0"/>
              </a:spcAft>
              <a:buNone/>
            </a:pPr>
            <a:r>
              <a:t/>
            </a:r>
            <a:endParaRPr sz="1950">
              <a:latin typeface="Palatino Linotype"/>
              <a:ea typeface="Palatino Linotype"/>
              <a:cs typeface="Palatino Linotype"/>
              <a:sym typeface="Palatino Linotype"/>
            </a:endParaRPr>
          </a:p>
        </p:txBody>
      </p:sp>
      <p:sp>
        <p:nvSpPr>
          <p:cNvPr id="143" name="Google Shape;143;g1195b441c0c_0_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44" name="Google Shape;144;g1195b441c0c_0_33"/>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145" name="Google Shape;145;g1195b441c0c_0_33"/>
          <p:cNvPicPr preferRelativeResize="0"/>
          <p:nvPr/>
        </p:nvPicPr>
        <p:blipFill>
          <a:blip r:embed="rId3">
            <a:alphaModFix/>
          </a:blip>
          <a:stretch>
            <a:fillRect/>
          </a:stretch>
        </p:blipFill>
        <p:spPr>
          <a:xfrm>
            <a:off x="2330813" y="2651525"/>
            <a:ext cx="3876475" cy="457775"/>
          </a:xfrm>
          <a:prstGeom prst="rect">
            <a:avLst/>
          </a:prstGeom>
          <a:noFill/>
          <a:ln>
            <a:noFill/>
          </a:ln>
        </p:spPr>
      </p:pic>
      <p:pic>
        <p:nvPicPr>
          <p:cNvPr id="146" name="Google Shape;146;g1195b441c0c_0_33"/>
          <p:cNvPicPr preferRelativeResize="0"/>
          <p:nvPr/>
        </p:nvPicPr>
        <p:blipFill>
          <a:blip r:embed="rId4">
            <a:alphaModFix/>
          </a:blip>
          <a:stretch>
            <a:fillRect/>
          </a:stretch>
        </p:blipFill>
        <p:spPr>
          <a:xfrm>
            <a:off x="2269325" y="3341225"/>
            <a:ext cx="3999450" cy="45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1968741352_1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629"/>
              <a:buNone/>
            </a:pPr>
            <a:r>
              <a:rPr b="1" lang="en-US" sz="2988">
                <a:latin typeface="Times New Roman"/>
                <a:ea typeface="Times New Roman"/>
                <a:cs typeface="Times New Roman"/>
                <a:sym typeface="Times New Roman"/>
              </a:rPr>
              <a:t>Support Vector Machines</a:t>
            </a:r>
            <a:endParaRPr b="1">
              <a:solidFill>
                <a:srgbClr val="FF00FF"/>
              </a:solidFill>
            </a:endParaRPr>
          </a:p>
        </p:txBody>
      </p:sp>
      <p:sp>
        <p:nvSpPr>
          <p:cNvPr id="153" name="Google Shape;153;g11968741352_1_0"/>
          <p:cNvSpPr txBox="1"/>
          <p:nvPr>
            <p:ph idx="1" type="body"/>
          </p:nvPr>
        </p:nvSpPr>
        <p:spPr>
          <a:xfrm>
            <a:off x="-188850" y="1623950"/>
            <a:ext cx="8229600" cy="4526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0" rtl="0" algn="just">
              <a:spcBef>
                <a:spcPts val="0"/>
              </a:spcBef>
              <a:spcAft>
                <a:spcPts val="0"/>
              </a:spcAft>
              <a:buNone/>
            </a:pPr>
            <a:r>
              <a:t/>
            </a:r>
            <a:endParaRPr sz="1550">
              <a:latin typeface="Palatino Linotype"/>
              <a:ea typeface="Palatino Linotype"/>
              <a:cs typeface="Palatino Linotype"/>
              <a:sym typeface="Palatino Linotype"/>
            </a:endParaRPr>
          </a:p>
          <a:p>
            <a:pPr indent="0" lvl="0" marL="457200" rtl="0" algn="just">
              <a:spcBef>
                <a:spcPts val="0"/>
              </a:spcBef>
              <a:spcAft>
                <a:spcPts val="0"/>
              </a:spcAft>
              <a:buNone/>
            </a:pPr>
            <a:r>
              <a:t/>
            </a:r>
            <a:endParaRPr sz="1950">
              <a:latin typeface="Palatino Linotype"/>
              <a:ea typeface="Palatino Linotype"/>
              <a:cs typeface="Palatino Linotype"/>
              <a:sym typeface="Palatino Linotype"/>
            </a:endParaRPr>
          </a:p>
        </p:txBody>
      </p:sp>
      <p:sp>
        <p:nvSpPr>
          <p:cNvPr id="154" name="Google Shape;154;g11968741352_1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55" name="Google Shape;155;g11968741352_1_0"/>
          <p:cNvSpPr txBox="1"/>
          <p:nvPr>
            <p:ph idx="11" type="ftr"/>
          </p:nvPr>
        </p:nvSpPr>
        <p:spPr>
          <a:xfrm>
            <a:off x="3124200" y="6356350"/>
            <a:ext cx="3583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b="1" lang="en-US">
                <a:solidFill>
                  <a:srgbClr val="0000FF"/>
                </a:solidFill>
              </a:rPr>
              <a:t>Dr.S.Veena,Associate Professor/CSE</a:t>
            </a:r>
            <a:endParaRPr b="1">
              <a:solidFill>
                <a:srgbClr val="0000FF"/>
              </a:solidFill>
            </a:endParaRPr>
          </a:p>
          <a:p>
            <a:pPr indent="0" lvl="0" marL="0" rtl="0" algn="ctr">
              <a:lnSpc>
                <a:spcPct val="100000"/>
              </a:lnSpc>
              <a:spcBef>
                <a:spcPts val="0"/>
              </a:spcBef>
              <a:spcAft>
                <a:spcPts val="0"/>
              </a:spcAft>
              <a:buSzPts val="1400"/>
              <a:buNone/>
            </a:pPr>
            <a:r>
              <a:t/>
            </a:r>
            <a:endParaRPr b="1"/>
          </a:p>
        </p:txBody>
      </p:sp>
      <p:pic>
        <p:nvPicPr>
          <p:cNvPr id="156" name="Google Shape;156;g11968741352_1_0"/>
          <p:cNvPicPr preferRelativeResize="0"/>
          <p:nvPr/>
        </p:nvPicPr>
        <p:blipFill>
          <a:blip r:embed="rId3">
            <a:alphaModFix/>
          </a:blip>
          <a:stretch>
            <a:fillRect/>
          </a:stretch>
        </p:blipFill>
        <p:spPr>
          <a:xfrm>
            <a:off x="785825" y="1793750"/>
            <a:ext cx="3583500" cy="4526100"/>
          </a:xfrm>
          <a:prstGeom prst="rect">
            <a:avLst/>
          </a:prstGeom>
          <a:noFill/>
          <a:ln>
            <a:noFill/>
          </a:ln>
        </p:spPr>
      </p:pic>
      <p:pic>
        <p:nvPicPr>
          <p:cNvPr id="157" name="Google Shape;157;g11968741352_1_0"/>
          <p:cNvPicPr preferRelativeResize="0"/>
          <p:nvPr/>
        </p:nvPicPr>
        <p:blipFill>
          <a:blip r:embed="rId4">
            <a:alphaModFix/>
          </a:blip>
          <a:stretch>
            <a:fillRect/>
          </a:stretch>
        </p:blipFill>
        <p:spPr>
          <a:xfrm>
            <a:off x="4512375" y="1830250"/>
            <a:ext cx="4462650" cy="452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2020-06-03T07:15:46Z</dcterms:created>
  <dc:creator>VEENA</dc:creator>
</cp:coreProperties>
</file>